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2.xml" ContentType="application/vnd.openxmlformats-officedocument.presentationml.notesSl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notesSlides/notesSlide3.xml" ContentType="application/vnd.openxmlformats-officedocument.presentationml.notesSl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notesSlides/notesSlide4.xml" ContentType="application/vnd.openxmlformats-officedocument.presentationml.notesSlide+xml"/>
  <Override PartName="/ppt/theme/themeOverride14.xml" ContentType="application/vnd.openxmlformats-officedocument.themeOverride+xml"/>
  <Override PartName="/ppt/notesSlides/notesSlide5.xml" ContentType="application/vnd.openxmlformats-officedocument.presentationml.notesSlide+xml"/>
  <Override PartName="/ppt/theme/themeOverride15.xml" ContentType="application/vnd.openxmlformats-officedocument.themeOverride+xml"/>
  <Override PartName="/ppt/notesSlides/notesSlide6.xml" ContentType="application/vnd.openxmlformats-officedocument.presentationml.notesSlide+xml"/>
  <Override PartName="/ppt/theme/themeOverride16.xml" ContentType="application/vnd.openxmlformats-officedocument.themeOverride+xml"/>
  <Override PartName="/ppt/notesSlides/notesSlide7.xml" ContentType="application/vnd.openxmlformats-officedocument.presentationml.notesSlide+xml"/>
  <Override PartName="/ppt/theme/themeOverride17.xml" ContentType="application/vnd.openxmlformats-officedocument.themeOverride+xml"/>
  <Override PartName="/ppt/notesSlides/notesSlide8.xml" ContentType="application/vnd.openxmlformats-officedocument.presentationml.notesSlide+xml"/>
  <Override PartName="/ppt/theme/themeOverride18.xml" ContentType="application/vnd.openxmlformats-officedocument.themeOverride+xml"/>
  <Override PartName="/ppt/notesSlides/notesSlide9.xml" ContentType="application/vnd.openxmlformats-officedocument.presentationml.notesSlide+xml"/>
  <Override PartName="/ppt/theme/themeOverride19.xml" ContentType="application/vnd.openxmlformats-officedocument.themeOverride+xml"/>
  <Override PartName="/ppt/notesSlides/notesSlide10.xml" ContentType="application/vnd.openxmlformats-officedocument.presentationml.notesSlide+xml"/>
  <Override PartName="/ppt/theme/themeOverride20.xml" ContentType="application/vnd.openxmlformats-officedocument.themeOverride+xml"/>
  <Override PartName="/ppt/notesSlides/notesSlide11.xml" ContentType="application/vnd.openxmlformats-officedocument.presentationml.notesSlide+xml"/>
  <Override PartName="/ppt/theme/themeOverride21.xml" ContentType="application/vnd.openxmlformats-officedocument.themeOverride+xml"/>
  <Override PartName="/ppt/notesSlides/notesSlide12.xml" ContentType="application/vnd.openxmlformats-officedocument.presentationml.notesSlide+xml"/>
  <Override PartName="/ppt/theme/themeOverride22.xml" ContentType="application/vnd.openxmlformats-officedocument.themeOverride+xml"/>
  <Override PartName="/ppt/theme/themeOverride2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25"/>
  </p:notesMasterIdLst>
  <p:sldIdLst>
    <p:sldId id="257" r:id="rId2"/>
    <p:sldId id="260" r:id="rId3"/>
    <p:sldId id="261" r:id="rId4"/>
    <p:sldId id="329" r:id="rId5"/>
    <p:sldId id="347" r:id="rId6"/>
    <p:sldId id="349" r:id="rId7"/>
    <p:sldId id="346" r:id="rId8"/>
    <p:sldId id="386" r:id="rId9"/>
    <p:sldId id="366" r:id="rId10"/>
    <p:sldId id="367" r:id="rId11"/>
    <p:sldId id="381" r:id="rId12"/>
    <p:sldId id="383" r:id="rId13"/>
    <p:sldId id="387" r:id="rId14"/>
    <p:sldId id="388" r:id="rId15"/>
    <p:sldId id="396" r:id="rId16"/>
    <p:sldId id="389" r:id="rId17"/>
    <p:sldId id="391" r:id="rId18"/>
    <p:sldId id="392" r:id="rId19"/>
    <p:sldId id="393" r:id="rId20"/>
    <p:sldId id="394" r:id="rId21"/>
    <p:sldId id="395" r:id="rId22"/>
    <p:sldId id="266" r:id="rId23"/>
    <p:sldId id="267" r:id="rId24"/>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33" autoAdjust="0"/>
    <p:restoredTop sz="79683" autoAdjust="0"/>
  </p:normalViewPr>
  <p:slideViewPr>
    <p:cSldViewPr snapToGrid="0">
      <p:cViewPr varScale="1">
        <p:scale>
          <a:sx n="63" d="100"/>
          <a:sy n="63" d="100"/>
        </p:scale>
        <p:origin x="74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276E21-2CCA-4FB3-A0BA-AD699EB34FB1}" type="datetimeFigureOut">
              <a:rPr lang="sv-SE" smtClean="0"/>
              <a:t>2019-05-08</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0001C3-7977-4234-BF2A-0879C84AE78B}" type="slidenum">
              <a:rPr lang="sv-SE" smtClean="0"/>
              <a:t>‹#›</a:t>
            </a:fld>
            <a:endParaRPr lang="sv-SE"/>
          </a:p>
        </p:txBody>
      </p:sp>
    </p:spTree>
    <p:extLst>
      <p:ext uri="{BB962C8B-B14F-4D97-AF65-F5344CB8AC3E}">
        <p14:creationId xmlns:p14="http://schemas.microsoft.com/office/powerpoint/2010/main" val="171055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5"/>
          </p:nvPr>
        </p:nvSpPr>
        <p:spPr/>
        <p:txBody>
          <a:bodyPr/>
          <a:lstStyle/>
          <a:p>
            <a:fld id="{530001C3-7977-4234-BF2A-0879C84AE78B}" type="slidenum">
              <a:rPr lang="sv-SE" smtClean="0"/>
              <a:t>1</a:t>
            </a:fld>
            <a:endParaRPr lang="sv-SE"/>
          </a:p>
        </p:txBody>
      </p:sp>
    </p:spTree>
    <p:extLst>
      <p:ext uri="{BB962C8B-B14F-4D97-AF65-F5344CB8AC3E}">
        <p14:creationId xmlns:p14="http://schemas.microsoft.com/office/powerpoint/2010/main" val="1430333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530001C3-7977-4234-BF2A-0879C84AE78B}" type="slidenum">
              <a:rPr lang="sv-SE" smtClean="0"/>
              <a:t>19</a:t>
            </a:fld>
            <a:endParaRPr lang="sv-SE"/>
          </a:p>
        </p:txBody>
      </p:sp>
    </p:spTree>
    <p:extLst>
      <p:ext uri="{BB962C8B-B14F-4D97-AF65-F5344CB8AC3E}">
        <p14:creationId xmlns:p14="http://schemas.microsoft.com/office/powerpoint/2010/main" val="135223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530001C3-7977-4234-BF2A-0879C84AE78B}" type="slidenum">
              <a:rPr lang="sv-SE" smtClean="0"/>
              <a:t>20</a:t>
            </a:fld>
            <a:endParaRPr lang="sv-SE"/>
          </a:p>
        </p:txBody>
      </p:sp>
    </p:spTree>
    <p:extLst>
      <p:ext uri="{BB962C8B-B14F-4D97-AF65-F5344CB8AC3E}">
        <p14:creationId xmlns:p14="http://schemas.microsoft.com/office/powerpoint/2010/main" val="4251312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530001C3-7977-4234-BF2A-0879C84AE78B}" type="slidenum">
              <a:rPr lang="sv-SE" smtClean="0"/>
              <a:t>21</a:t>
            </a:fld>
            <a:endParaRPr lang="sv-SE"/>
          </a:p>
        </p:txBody>
      </p:sp>
    </p:spTree>
    <p:extLst>
      <p:ext uri="{BB962C8B-B14F-4D97-AF65-F5344CB8AC3E}">
        <p14:creationId xmlns:p14="http://schemas.microsoft.com/office/powerpoint/2010/main" val="2582003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530001C3-7977-4234-BF2A-0879C84AE78B}" type="slidenum">
              <a:rPr lang="sv-SE" smtClean="0"/>
              <a:t>6</a:t>
            </a:fld>
            <a:endParaRPr lang="sv-SE"/>
          </a:p>
        </p:txBody>
      </p:sp>
    </p:spTree>
    <p:extLst>
      <p:ext uri="{BB962C8B-B14F-4D97-AF65-F5344CB8AC3E}">
        <p14:creationId xmlns:p14="http://schemas.microsoft.com/office/powerpoint/2010/main" val="882079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https://micropyramid.com/blog/understand-self-and-__init__-method-in-python-class/</a:t>
            </a:r>
          </a:p>
          <a:p>
            <a:endParaRPr lang="sv-SE" dirty="0"/>
          </a:p>
        </p:txBody>
      </p:sp>
      <p:sp>
        <p:nvSpPr>
          <p:cNvPr id="4" name="Platshållare för bildnummer 3"/>
          <p:cNvSpPr>
            <a:spLocks noGrp="1"/>
          </p:cNvSpPr>
          <p:nvPr>
            <p:ph type="sldNum" sz="quarter" idx="5"/>
          </p:nvPr>
        </p:nvSpPr>
        <p:spPr/>
        <p:txBody>
          <a:bodyPr/>
          <a:lstStyle/>
          <a:p>
            <a:fld id="{530001C3-7977-4234-BF2A-0879C84AE78B}" type="slidenum">
              <a:rPr lang="sv-SE" smtClean="0"/>
              <a:t>10</a:t>
            </a:fld>
            <a:endParaRPr lang="sv-SE"/>
          </a:p>
        </p:txBody>
      </p:sp>
    </p:spTree>
    <p:extLst>
      <p:ext uri="{BB962C8B-B14F-4D97-AF65-F5344CB8AC3E}">
        <p14:creationId xmlns:p14="http://schemas.microsoft.com/office/powerpoint/2010/main" val="3716516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530001C3-7977-4234-BF2A-0879C84AE78B}" type="slidenum">
              <a:rPr lang="sv-SE" smtClean="0"/>
              <a:t>13</a:t>
            </a:fld>
            <a:endParaRPr lang="sv-SE"/>
          </a:p>
        </p:txBody>
      </p:sp>
    </p:spTree>
    <p:extLst>
      <p:ext uri="{BB962C8B-B14F-4D97-AF65-F5344CB8AC3E}">
        <p14:creationId xmlns:p14="http://schemas.microsoft.com/office/powerpoint/2010/main" val="2016019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530001C3-7977-4234-BF2A-0879C84AE78B}" type="slidenum">
              <a:rPr lang="sv-SE" smtClean="0"/>
              <a:t>14</a:t>
            </a:fld>
            <a:endParaRPr lang="sv-SE"/>
          </a:p>
        </p:txBody>
      </p:sp>
    </p:spTree>
    <p:extLst>
      <p:ext uri="{BB962C8B-B14F-4D97-AF65-F5344CB8AC3E}">
        <p14:creationId xmlns:p14="http://schemas.microsoft.com/office/powerpoint/2010/main" val="1861025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530001C3-7977-4234-BF2A-0879C84AE78B}" type="slidenum">
              <a:rPr lang="sv-SE" smtClean="0"/>
              <a:t>15</a:t>
            </a:fld>
            <a:endParaRPr lang="sv-SE"/>
          </a:p>
        </p:txBody>
      </p:sp>
    </p:spTree>
    <p:extLst>
      <p:ext uri="{BB962C8B-B14F-4D97-AF65-F5344CB8AC3E}">
        <p14:creationId xmlns:p14="http://schemas.microsoft.com/office/powerpoint/2010/main" val="3524645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530001C3-7977-4234-BF2A-0879C84AE78B}" type="slidenum">
              <a:rPr lang="sv-SE" smtClean="0"/>
              <a:t>16</a:t>
            </a:fld>
            <a:endParaRPr lang="sv-SE"/>
          </a:p>
        </p:txBody>
      </p:sp>
    </p:spTree>
    <p:extLst>
      <p:ext uri="{BB962C8B-B14F-4D97-AF65-F5344CB8AC3E}">
        <p14:creationId xmlns:p14="http://schemas.microsoft.com/office/powerpoint/2010/main" val="3655849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530001C3-7977-4234-BF2A-0879C84AE78B}" type="slidenum">
              <a:rPr lang="sv-SE" smtClean="0"/>
              <a:t>17</a:t>
            </a:fld>
            <a:endParaRPr lang="sv-SE"/>
          </a:p>
        </p:txBody>
      </p:sp>
    </p:spTree>
    <p:extLst>
      <p:ext uri="{BB962C8B-B14F-4D97-AF65-F5344CB8AC3E}">
        <p14:creationId xmlns:p14="http://schemas.microsoft.com/office/powerpoint/2010/main" val="2089808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530001C3-7977-4234-BF2A-0879C84AE78B}" type="slidenum">
              <a:rPr lang="sv-SE" smtClean="0"/>
              <a:t>18</a:t>
            </a:fld>
            <a:endParaRPr lang="sv-SE"/>
          </a:p>
        </p:txBody>
      </p:sp>
    </p:spTree>
    <p:extLst>
      <p:ext uri="{BB962C8B-B14F-4D97-AF65-F5344CB8AC3E}">
        <p14:creationId xmlns:p14="http://schemas.microsoft.com/office/powerpoint/2010/main" val="1302224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C73AB823-B9F4-437F-85E4-A02D1415517B}" type="datetimeFigureOut">
              <a:rPr lang="sv-SE" smtClean="0"/>
              <a:t>2019-05-08</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227A3E7C-22C6-47B0-8AF0-27683037091C}" type="slidenum">
              <a:rPr lang="sv-SE" smtClean="0"/>
              <a:t>‹#›</a:t>
            </a:fld>
            <a:endParaRPr lang="sv-SE"/>
          </a:p>
        </p:txBody>
      </p:sp>
    </p:spTree>
    <p:extLst>
      <p:ext uri="{BB962C8B-B14F-4D97-AF65-F5344CB8AC3E}">
        <p14:creationId xmlns:p14="http://schemas.microsoft.com/office/powerpoint/2010/main" val="1165353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lodrät text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p:cNvSpPr>
            <a:spLocks noGrp="1"/>
          </p:cNvSpPr>
          <p:nvPr>
            <p:ph type="dt" sz="half" idx="10"/>
          </p:nvPr>
        </p:nvSpPr>
        <p:spPr/>
        <p:txBody>
          <a:bodyPr/>
          <a:lstStyle/>
          <a:p>
            <a:fld id="{C73AB823-B9F4-437F-85E4-A02D1415517B}" type="datetimeFigureOut">
              <a:rPr lang="sv-SE" smtClean="0"/>
              <a:t>2019-05-08</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227A3E7C-22C6-47B0-8AF0-27683037091C}" type="slidenum">
              <a:rPr lang="sv-SE" smtClean="0"/>
              <a:t>‹#›</a:t>
            </a:fld>
            <a:endParaRPr lang="sv-SE"/>
          </a:p>
        </p:txBody>
      </p:sp>
    </p:spTree>
    <p:extLst>
      <p:ext uri="{BB962C8B-B14F-4D97-AF65-F5344CB8AC3E}">
        <p14:creationId xmlns:p14="http://schemas.microsoft.com/office/powerpoint/2010/main" val="4198691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8724900" y="365125"/>
            <a:ext cx="2628900" cy="5811838"/>
          </a:xfrm>
        </p:spPr>
        <p:txBody>
          <a:bodyPr vert="eaVert"/>
          <a:lstStyle/>
          <a:p>
            <a:r>
              <a:rPr lang="sv-SE"/>
              <a:t>Klicka här för att ändra format</a:t>
            </a:r>
          </a:p>
        </p:txBody>
      </p:sp>
      <p:sp>
        <p:nvSpPr>
          <p:cNvPr id="3" name="Platshållare för lodrät text 2"/>
          <p:cNvSpPr>
            <a:spLocks noGrp="1"/>
          </p:cNvSpPr>
          <p:nvPr>
            <p:ph type="body" orient="vert" idx="1"/>
          </p:nvPr>
        </p:nvSpPr>
        <p:spPr>
          <a:xfrm>
            <a:off x="838200" y="365125"/>
            <a:ext cx="7734300"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p:cNvSpPr>
            <a:spLocks noGrp="1"/>
          </p:cNvSpPr>
          <p:nvPr>
            <p:ph type="dt" sz="half" idx="10"/>
          </p:nvPr>
        </p:nvSpPr>
        <p:spPr/>
        <p:txBody>
          <a:bodyPr/>
          <a:lstStyle/>
          <a:p>
            <a:fld id="{C73AB823-B9F4-437F-85E4-A02D1415517B}" type="datetimeFigureOut">
              <a:rPr lang="sv-SE" smtClean="0"/>
              <a:t>2019-05-08</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227A3E7C-22C6-47B0-8AF0-27683037091C}" type="slidenum">
              <a:rPr lang="sv-SE" smtClean="0"/>
              <a:t>‹#›</a:t>
            </a:fld>
            <a:endParaRPr lang="sv-SE"/>
          </a:p>
        </p:txBody>
      </p:sp>
    </p:spTree>
    <p:extLst>
      <p:ext uri="{BB962C8B-B14F-4D97-AF65-F5344CB8AC3E}">
        <p14:creationId xmlns:p14="http://schemas.microsoft.com/office/powerpoint/2010/main" val="3936165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el - Upptill">
    <p:spTree>
      <p:nvGrpSpPr>
        <p:cNvPr id="1" name=""/>
        <p:cNvGrpSpPr/>
        <p:nvPr/>
      </p:nvGrpSpPr>
      <p:grpSpPr>
        <a:xfrm>
          <a:off x="0" y="0"/>
          <a:ext cx="0" cy="0"/>
          <a:chOff x="0" y="0"/>
          <a:chExt cx="0" cy="0"/>
        </a:xfrm>
      </p:grpSpPr>
      <p:sp>
        <p:nvSpPr>
          <p:cNvPr id="16" name="Shape 16"/>
          <p:cNvSpPr>
            <a:spLocks noGrp="1"/>
          </p:cNvSpPr>
          <p:nvPr>
            <p:ph type="title"/>
          </p:nvPr>
        </p:nvSpPr>
        <p:spPr>
          <a:xfrm>
            <a:off x="2193726" y="1091654"/>
            <a:ext cx="7804549" cy="1138536"/>
          </a:xfrm>
          <a:prstGeom prst="rect">
            <a:avLst/>
          </a:prstGeom>
        </p:spPr>
        <p:txBody>
          <a:bodyPr lIns="0" tIns="0" rIns="0" bIns="0"/>
          <a:lstStyle>
            <a:lvl1pPr>
              <a:defRPr sz="5484"/>
            </a:lvl1pPr>
          </a:lstStyle>
          <a:p>
            <a:pPr lvl="0">
              <a:defRPr sz="1800"/>
            </a:pPr>
            <a:r>
              <a:rPr sz="5484"/>
              <a:t>Titeltext</a:t>
            </a:r>
          </a:p>
        </p:txBody>
      </p:sp>
    </p:spTree>
    <p:extLst>
      <p:ext uri="{BB962C8B-B14F-4D97-AF65-F5344CB8AC3E}">
        <p14:creationId xmlns:p14="http://schemas.microsoft.com/office/powerpoint/2010/main" val="429124231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sv" smtClean="0"/>
              <a:pPr/>
              <a:t>‹#›</a:t>
            </a:fld>
            <a:endParaRPr lang="sv"/>
          </a:p>
        </p:txBody>
      </p:sp>
    </p:spTree>
    <p:extLst>
      <p:ext uri="{BB962C8B-B14F-4D97-AF65-F5344CB8AC3E}">
        <p14:creationId xmlns:p14="http://schemas.microsoft.com/office/powerpoint/2010/main" val="4092674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p:cNvSpPr>
            <a:spLocks noGrp="1"/>
          </p:cNvSpPr>
          <p:nvPr>
            <p:ph type="dt" sz="half" idx="10"/>
          </p:nvPr>
        </p:nvSpPr>
        <p:spPr/>
        <p:txBody>
          <a:bodyPr/>
          <a:lstStyle/>
          <a:p>
            <a:fld id="{C73AB823-B9F4-437F-85E4-A02D1415517B}" type="datetimeFigureOut">
              <a:rPr lang="sv-SE" smtClean="0"/>
              <a:t>2019-05-08</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227A3E7C-22C6-47B0-8AF0-27683037091C}" type="slidenum">
              <a:rPr lang="sv-SE" smtClean="0"/>
              <a:t>‹#›</a:t>
            </a:fld>
            <a:endParaRPr lang="sv-SE"/>
          </a:p>
        </p:txBody>
      </p:sp>
    </p:spTree>
    <p:extLst>
      <p:ext uri="{BB962C8B-B14F-4D97-AF65-F5344CB8AC3E}">
        <p14:creationId xmlns:p14="http://schemas.microsoft.com/office/powerpoint/2010/main" val="1396654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C73AB823-B9F4-437F-85E4-A02D1415517B}" type="datetimeFigureOut">
              <a:rPr lang="sv-SE" smtClean="0"/>
              <a:t>2019-05-08</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227A3E7C-22C6-47B0-8AF0-27683037091C}" type="slidenum">
              <a:rPr lang="sv-SE" smtClean="0"/>
              <a:t>‹#›</a:t>
            </a:fld>
            <a:endParaRPr lang="sv-SE"/>
          </a:p>
        </p:txBody>
      </p:sp>
    </p:spTree>
    <p:extLst>
      <p:ext uri="{BB962C8B-B14F-4D97-AF65-F5344CB8AC3E}">
        <p14:creationId xmlns:p14="http://schemas.microsoft.com/office/powerpoint/2010/main" val="2757317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C73AB823-B9F4-437F-85E4-A02D1415517B}" type="datetimeFigureOut">
              <a:rPr lang="sv-SE" smtClean="0"/>
              <a:t>2019-05-08</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227A3E7C-22C6-47B0-8AF0-27683037091C}" type="slidenum">
              <a:rPr lang="sv-SE" smtClean="0"/>
              <a:t>‹#›</a:t>
            </a:fld>
            <a:endParaRPr lang="sv-SE"/>
          </a:p>
        </p:txBody>
      </p:sp>
    </p:spTree>
    <p:extLst>
      <p:ext uri="{BB962C8B-B14F-4D97-AF65-F5344CB8AC3E}">
        <p14:creationId xmlns:p14="http://schemas.microsoft.com/office/powerpoint/2010/main" val="3226925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C73AB823-B9F4-437F-85E4-A02D1415517B}" type="datetimeFigureOut">
              <a:rPr lang="sv-SE" smtClean="0"/>
              <a:t>2019-05-08</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227A3E7C-22C6-47B0-8AF0-27683037091C}" type="slidenum">
              <a:rPr lang="sv-SE" smtClean="0"/>
              <a:t>‹#›</a:t>
            </a:fld>
            <a:endParaRPr lang="sv-SE"/>
          </a:p>
        </p:txBody>
      </p:sp>
    </p:spTree>
    <p:extLst>
      <p:ext uri="{BB962C8B-B14F-4D97-AF65-F5344CB8AC3E}">
        <p14:creationId xmlns:p14="http://schemas.microsoft.com/office/powerpoint/2010/main" val="1678173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C73AB823-B9F4-437F-85E4-A02D1415517B}" type="datetimeFigureOut">
              <a:rPr lang="sv-SE" smtClean="0"/>
              <a:t>2019-05-08</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227A3E7C-22C6-47B0-8AF0-27683037091C}" type="slidenum">
              <a:rPr lang="sv-SE" smtClean="0"/>
              <a:t>‹#›</a:t>
            </a:fld>
            <a:endParaRPr lang="sv-SE"/>
          </a:p>
        </p:txBody>
      </p:sp>
    </p:spTree>
    <p:extLst>
      <p:ext uri="{BB962C8B-B14F-4D97-AF65-F5344CB8AC3E}">
        <p14:creationId xmlns:p14="http://schemas.microsoft.com/office/powerpoint/2010/main" val="341044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C73AB823-B9F4-437F-85E4-A02D1415517B}" type="datetimeFigureOut">
              <a:rPr lang="sv-SE" smtClean="0"/>
              <a:t>2019-05-08</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227A3E7C-22C6-47B0-8AF0-27683037091C}" type="slidenum">
              <a:rPr lang="sv-SE" smtClean="0"/>
              <a:t>‹#›</a:t>
            </a:fld>
            <a:endParaRPr lang="sv-SE"/>
          </a:p>
        </p:txBody>
      </p:sp>
    </p:spTree>
    <p:extLst>
      <p:ext uri="{BB962C8B-B14F-4D97-AF65-F5344CB8AC3E}">
        <p14:creationId xmlns:p14="http://schemas.microsoft.com/office/powerpoint/2010/main" val="2383329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457200"/>
            <a:ext cx="3932237" cy="1600200"/>
          </a:xfrm>
        </p:spPr>
        <p:txBody>
          <a:bodyPr anchor="b"/>
          <a:lstStyle>
            <a:lvl1pPr>
              <a:defRPr sz="3200"/>
            </a:lvl1pPr>
          </a:lstStyle>
          <a:p>
            <a:r>
              <a:rPr lang="sv-SE"/>
              <a:t>Klicka här för att ändra format</a:t>
            </a:r>
          </a:p>
        </p:txBody>
      </p:sp>
      <p:sp>
        <p:nvSpPr>
          <p:cNvPr id="3" name="Platshållare för innehåll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p:cNvSpPr>
            <a:spLocks noGrp="1"/>
          </p:cNvSpPr>
          <p:nvPr>
            <p:ph type="dt" sz="half" idx="10"/>
          </p:nvPr>
        </p:nvSpPr>
        <p:spPr/>
        <p:txBody>
          <a:bodyPr/>
          <a:lstStyle/>
          <a:p>
            <a:fld id="{C73AB823-B9F4-437F-85E4-A02D1415517B}" type="datetimeFigureOut">
              <a:rPr lang="sv-SE" smtClean="0"/>
              <a:t>2019-05-08</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227A3E7C-22C6-47B0-8AF0-27683037091C}" type="slidenum">
              <a:rPr lang="sv-SE" smtClean="0"/>
              <a:t>‹#›</a:t>
            </a:fld>
            <a:endParaRPr lang="sv-SE"/>
          </a:p>
        </p:txBody>
      </p:sp>
    </p:spTree>
    <p:extLst>
      <p:ext uri="{BB962C8B-B14F-4D97-AF65-F5344CB8AC3E}">
        <p14:creationId xmlns:p14="http://schemas.microsoft.com/office/powerpoint/2010/main" val="2541018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457200"/>
            <a:ext cx="3932237" cy="1600200"/>
          </a:xfrm>
        </p:spPr>
        <p:txBody>
          <a:bodyPr anchor="b"/>
          <a:lstStyle>
            <a:lvl1pPr>
              <a:defRPr sz="3200"/>
            </a:lvl1pPr>
          </a:lstStyle>
          <a:p>
            <a:r>
              <a:rPr lang="sv-SE"/>
              <a:t>Klicka här för att ändra format</a:t>
            </a:r>
          </a:p>
        </p:txBody>
      </p:sp>
      <p:sp>
        <p:nvSpPr>
          <p:cNvPr id="3" name="Platshållare för bild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p:cNvSpPr>
            <a:spLocks noGrp="1"/>
          </p:cNvSpPr>
          <p:nvPr>
            <p:ph type="dt" sz="half" idx="10"/>
          </p:nvPr>
        </p:nvSpPr>
        <p:spPr/>
        <p:txBody>
          <a:bodyPr/>
          <a:lstStyle/>
          <a:p>
            <a:fld id="{C73AB823-B9F4-437F-85E4-A02D1415517B}" type="datetimeFigureOut">
              <a:rPr lang="sv-SE" smtClean="0"/>
              <a:t>2019-05-08</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227A3E7C-22C6-47B0-8AF0-27683037091C}" type="slidenum">
              <a:rPr lang="sv-SE" smtClean="0"/>
              <a:t>‹#›</a:t>
            </a:fld>
            <a:endParaRPr lang="sv-SE"/>
          </a:p>
        </p:txBody>
      </p:sp>
    </p:spTree>
    <p:extLst>
      <p:ext uri="{BB962C8B-B14F-4D97-AF65-F5344CB8AC3E}">
        <p14:creationId xmlns:p14="http://schemas.microsoft.com/office/powerpoint/2010/main" val="1023137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3AB823-B9F4-437F-85E4-A02D1415517B}" type="datetimeFigureOut">
              <a:rPr lang="sv-SE" smtClean="0"/>
              <a:t>2019-05-08</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7A3E7C-22C6-47B0-8AF0-27683037091C}" type="slidenum">
              <a:rPr lang="sv-SE" smtClean="0"/>
              <a:t>‹#›</a:t>
            </a:fld>
            <a:endParaRPr lang="sv-SE"/>
          </a:p>
        </p:txBody>
      </p:sp>
    </p:spTree>
    <p:extLst>
      <p:ext uri="{BB962C8B-B14F-4D97-AF65-F5344CB8AC3E}">
        <p14:creationId xmlns:p14="http://schemas.microsoft.com/office/powerpoint/2010/main" val="299157096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hemeOverride" Target="../theme/themeOverride10.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3.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13.xml"/><Relationship Id="rId1" Type="http://schemas.openxmlformats.org/officeDocument/2006/relationships/themeOverride" Target="../theme/themeOverride12.xml"/><Relationship Id="rId6" Type="http://schemas.openxmlformats.org/officeDocument/2006/relationships/hyperlink" Target="https://pythonprogramming.net/introduction-to-python-programming/" TargetMode="External"/><Relationship Id="rId5" Type="http://schemas.openxmlformats.org/officeDocument/2006/relationships/hyperlink" Target="https://www.w3schools.com/python/python_intro.asp"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hemeOverride" Target="../theme/themeOverride13.xml"/><Relationship Id="rId5" Type="http://schemas.openxmlformats.org/officeDocument/2006/relationships/image" Target="../media/image12.jpe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hemeOverride" Target="../theme/themeOverride14.xm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hemeOverride" Target="../theme/themeOverride15.xml"/><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hemeOverride" Target="../theme/themeOverride16.xml"/><Relationship Id="rId5" Type="http://schemas.openxmlformats.org/officeDocument/2006/relationships/image" Target="../media/image13.jpe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hemeOverride" Target="../theme/themeOverride17.xml"/><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hemeOverride" Target="../theme/themeOverride18.xml"/><Relationship Id="rId4" Type="http://schemas.openxmlformats.org/officeDocument/2006/relationships/image" Target="../media/image6.jp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hemeOverride" Target="../theme/themeOverride19.xml"/><Relationship Id="rId5" Type="http://schemas.openxmlformats.org/officeDocument/2006/relationships/image" Target="../media/image14.jpeg"/><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hemeOverride" Target="../theme/themeOverride20.xml"/><Relationship Id="rId5" Type="http://schemas.openxmlformats.org/officeDocument/2006/relationships/image" Target="../media/image15.jpeg"/><Relationship Id="rId4" Type="http://schemas.openxmlformats.org/officeDocument/2006/relationships/image" Target="../media/image6.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hemeOverride" Target="../theme/themeOverride21.xml"/><Relationship Id="rId5" Type="http://schemas.openxmlformats.org/officeDocument/2006/relationships/image" Target="../media/image16.jpeg"/><Relationship Id="rId4" Type="http://schemas.openxmlformats.org/officeDocument/2006/relationships/image" Target="../media/image6.jp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2.xml"/><Relationship Id="rId1" Type="http://schemas.openxmlformats.org/officeDocument/2006/relationships/themeOverride" Target="../theme/themeOverride2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2.xml"/><Relationship Id="rId1" Type="http://schemas.openxmlformats.org/officeDocument/2006/relationships/themeOverride" Target="../theme/themeOverride2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13.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3.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hemeOverride" Target="../theme/themeOverride6.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13.xml"/><Relationship Id="rId1" Type="http://schemas.openxmlformats.org/officeDocument/2006/relationships/themeOverride" Target="../theme/themeOverride7.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3.xml"/><Relationship Id="rId1" Type="http://schemas.openxmlformats.org/officeDocument/2006/relationships/themeOverride" Target="../theme/themeOverride8.xml"/><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3.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8000"/>
            <a:lum/>
          </a:blip>
          <a:srcRect/>
          <a:stretch>
            <a:fillRect t="-6000" b="-6000"/>
          </a:stretch>
        </a:blipFill>
        <a:effectLst/>
      </p:bgPr>
    </p:bg>
    <p:spTree>
      <p:nvGrpSpPr>
        <p:cNvPr id="1" name=""/>
        <p:cNvGrpSpPr/>
        <p:nvPr/>
      </p:nvGrpSpPr>
      <p:grpSpPr>
        <a:xfrm>
          <a:off x="0" y="0"/>
          <a:ext cx="0" cy="0"/>
          <a:chOff x="0" y="0"/>
          <a:chExt cx="0" cy="0"/>
        </a:xfrm>
      </p:grpSpPr>
      <p:sp>
        <p:nvSpPr>
          <p:cNvPr id="6" name="Shape 36">
            <a:extLst>
              <a:ext uri="{FF2B5EF4-FFF2-40B4-BE49-F238E27FC236}">
                <a16:creationId xmlns:a16="http://schemas.microsoft.com/office/drawing/2014/main" id="{0010B68E-23E1-4206-8ED3-3A60F6D65665}"/>
              </a:ext>
            </a:extLst>
          </p:cNvPr>
          <p:cNvSpPr/>
          <p:nvPr/>
        </p:nvSpPr>
        <p:spPr>
          <a:xfrm>
            <a:off x="2857795" y="161806"/>
            <a:ext cx="6476409" cy="65343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5"/>
          </a:blipFill>
          <a:ln w="3175">
            <a:miter lim="400000"/>
          </a:ln>
          <a:effectLst>
            <a:outerShdw blurRad="165100" dist="12700" dir="5400000" rotWithShape="0">
              <a:srgbClr val="000000">
                <a:alpha val="0"/>
              </a:srgbClr>
            </a:outerShdw>
          </a:effectLst>
        </p:spPr>
        <p:txBody>
          <a:bodyPr lIns="0" tIns="0" rIns="0" bIns="0" anchor="ctr"/>
          <a:lstStyle/>
          <a:p>
            <a:pPr lvl="0">
              <a:defRPr sz="2200">
                <a:solidFill>
                  <a:srgbClr val="FFFFFF"/>
                </a:solidFill>
              </a:defRPr>
            </a:pPr>
            <a:endParaRPr sz="1547" dirty="0"/>
          </a:p>
        </p:txBody>
      </p:sp>
      <p:sp>
        <p:nvSpPr>
          <p:cNvPr id="37" name="Shape 37"/>
          <p:cNvSpPr>
            <a:spLocks noGrp="1"/>
          </p:cNvSpPr>
          <p:nvPr>
            <p:ph type="title"/>
          </p:nvPr>
        </p:nvSpPr>
        <p:spPr>
          <a:xfrm>
            <a:off x="3722255" y="1356221"/>
            <a:ext cx="5518548" cy="2331722"/>
          </a:xfrm>
          <a:prstGeom prst="rect">
            <a:avLst/>
          </a:prstGeom>
        </p:spPr>
        <p:txBody>
          <a:bodyPr anchor="b">
            <a:normAutofit/>
          </a:bodyPr>
          <a:lstStyle>
            <a:lvl1pPr defTabSz="338327">
              <a:defRPr sz="6660">
                <a:latin typeface="Vollkorn Bold"/>
                <a:ea typeface="Vollkorn Bold"/>
                <a:cs typeface="Vollkorn Bold"/>
                <a:sym typeface="Vollkorn Bold"/>
              </a:defRPr>
            </a:lvl1pPr>
          </a:lstStyle>
          <a:p>
            <a:pPr lvl="0">
              <a:defRPr sz="1800"/>
            </a:pPr>
            <a:r>
              <a:rPr lang="sv-SE" sz="4683" dirty="0">
                <a:latin typeface="Avenir Next" panose="020B0503020202020204" pitchFamily="34" charset="0"/>
              </a:rPr>
              <a:t>Lektionstillfälle 11</a:t>
            </a:r>
            <a:br>
              <a:rPr lang="sv-SE" sz="4683" dirty="0">
                <a:latin typeface="Avenir Next" panose="020B0503020202020204" pitchFamily="34" charset="0"/>
              </a:rPr>
            </a:br>
            <a:r>
              <a:rPr lang="sv-SE" sz="2400" dirty="0">
                <a:latin typeface="Avenir Next" panose="020B0503020202020204" pitchFamily="34" charset="0"/>
              </a:rPr>
              <a:t>Objektorienterat </a:t>
            </a:r>
            <a:r>
              <a:rPr lang="sv-SE" sz="2400" dirty="0" err="1">
                <a:latin typeface="Avenir Next" panose="020B0503020202020204" pitchFamily="34" charset="0"/>
              </a:rPr>
              <a:t>tänkade</a:t>
            </a:r>
            <a:r>
              <a:rPr lang="sv-SE" sz="2400" dirty="0">
                <a:latin typeface="Avenir Next" panose="020B0503020202020204" pitchFamily="34" charset="0"/>
              </a:rPr>
              <a:t> del 2</a:t>
            </a:r>
            <a:br>
              <a:rPr lang="sv-SE" dirty="0">
                <a:latin typeface="Avenir Next" panose="020B0503020202020204" pitchFamily="34" charset="0"/>
              </a:rPr>
            </a:br>
            <a:br>
              <a:rPr lang="sv-SE" dirty="0">
                <a:latin typeface="Avenir Next" panose="020B0503020202020204" pitchFamily="34" charset="0"/>
              </a:rPr>
            </a:br>
            <a:r>
              <a:rPr lang="sv-SE" dirty="0">
                <a:latin typeface="Avenir Next" panose="020B0503020202020204" pitchFamily="34" charset="0"/>
              </a:rPr>
              <a:t>Utbildare: Christofer Österberg</a:t>
            </a:r>
            <a:endParaRPr sz="4683" dirty="0">
              <a:latin typeface="Avenir Next" panose="020B0503020202020204" pitchFamily="34" charset="0"/>
            </a:endParaRPr>
          </a:p>
        </p:txBody>
      </p:sp>
      <p:pic>
        <p:nvPicPr>
          <p:cNvPr id="3" name="Bildobjekt 2">
            <a:extLst>
              <a:ext uri="{FF2B5EF4-FFF2-40B4-BE49-F238E27FC236}">
                <a16:creationId xmlns:a16="http://schemas.microsoft.com/office/drawing/2014/main" id="{DF306A8C-6D29-4E43-A92A-CAF9566C535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0651" y="4813301"/>
            <a:ext cx="3390694" cy="389096"/>
          </a:xfrm>
          <a:prstGeom prst="rect">
            <a:avLst/>
          </a:prstGeom>
        </p:spPr>
      </p:pic>
    </p:spTree>
    <p:extLst>
      <p:ext uri="{BB962C8B-B14F-4D97-AF65-F5344CB8AC3E}">
        <p14:creationId xmlns:p14="http://schemas.microsoft.com/office/powerpoint/2010/main" val="1193010865"/>
      </p:ext>
    </p:extLst>
  </p:cSld>
  <p:clrMapOvr>
    <a:overrideClrMapping bg1="lt1" tx1="dk1" bg2="lt2" tx2="dk2" accent1="accent1" accent2="accent2" accent3="accent3" accent4="accent4" accent5="accent5" accent6="accent6" hlink="hlink" folHlink="folHlink"/>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a:t>Vad är en klass?</a:t>
            </a:r>
          </a:p>
        </p:txBody>
      </p:sp>
      <p:sp>
        <p:nvSpPr>
          <p:cNvPr id="5" name="Platshållare för text 4">
            <a:extLst>
              <a:ext uri="{FF2B5EF4-FFF2-40B4-BE49-F238E27FC236}">
                <a16:creationId xmlns:a16="http://schemas.microsoft.com/office/drawing/2014/main" id="{5719F232-1038-4780-926B-5764D34955A5}"/>
              </a:ext>
            </a:extLst>
          </p:cNvPr>
          <p:cNvSpPr>
            <a:spLocks noGrp="1"/>
          </p:cNvSpPr>
          <p:nvPr>
            <p:ph type="body" idx="1"/>
          </p:nvPr>
        </p:nvSpPr>
        <p:spPr/>
        <p:txBody>
          <a:bodyPr spcFirstLastPara="1" vert="horz" wrap="square" lIns="91440" tIns="45720" rIns="91440" bIns="45720" rtlCol="0" anchor="t" anchorCtr="0">
            <a:normAutofit/>
          </a:bodyPr>
          <a:lstStyle/>
          <a:p>
            <a:pPr marL="457200" indent="-457200">
              <a:spcBef>
                <a:spcPts val="1000"/>
              </a:spcBef>
            </a:pPr>
            <a:r>
              <a:rPr lang="sv-SE" dirty="0"/>
              <a:t>En klass är en </a:t>
            </a:r>
            <a:r>
              <a:rPr lang="sv-SE" dirty="0" err="1"/>
              <a:t>blueprint</a:t>
            </a:r>
            <a:r>
              <a:rPr lang="sv-SE" dirty="0"/>
              <a:t> för hur ett objekt ska skapas – Det finns en ritning som beskriver hur hotellrummen ska byggas </a:t>
            </a:r>
          </a:p>
          <a:p>
            <a:pPr marL="457200" indent="-457200">
              <a:spcBef>
                <a:spcPts val="1000"/>
              </a:spcBef>
            </a:pPr>
            <a:r>
              <a:rPr lang="sv-SE" dirty="0"/>
              <a:t>Dom beskriver sakerna som finns i verkligheten. </a:t>
            </a:r>
          </a:p>
          <a:p>
            <a:pPr marL="457200" indent="-457200">
              <a:spcBef>
                <a:spcPts val="1000"/>
              </a:spcBef>
            </a:pPr>
            <a:r>
              <a:rPr lang="sv-SE" dirty="0"/>
              <a:t>Där ingår vad vi vet om varje enskild sak, men också vad vi kan göra med dem. </a:t>
            </a:r>
          </a:p>
          <a:p>
            <a:pPr marL="457200" indent="-457200">
              <a:spcBef>
                <a:spcPts val="1000"/>
              </a:spcBef>
            </a:pPr>
            <a:r>
              <a:rPr lang="sv-SE" dirty="0"/>
              <a:t>Varje hotellrum har ett nummer, ett boyta och en typ av säng, men också kan det bokas, vara upptaget eller blivit städat.</a:t>
            </a:r>
          </a:p>
        </p:txBody>
      </p:sp>
    </p:spTree>
    <p:extLst>
      <p:ext uri="{BB962C8B-B14F-4D97-AF65-F5344CB8AC3E}">
        <p14:creationId xmlns:p14="http://schemas.microsoft.com/office/powerpoint/2010/main" val="1211786954"/>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a:t>Övning i objektorienterat tänkande</a:t>
            </a:r>
          </a:p>
        </p:txBody>
      </p:sp>
      <p:sp>
        <p:nvSpPr>
          <p:cNvPr id="2" name="Rectangle 1">
            <a:extLst>
              <a:ext uri="{FF2B5EF4-FFF2-40B4-BE49-F238E27FC236}">
                <a16:creationId xmlns:a16="http://schemas.microsoft.com/office/drawing/2014/main" id="{C4269620-57BB-4935-99B9-87709B962CA2}"/>
              </a:ext>
            </a:extLst>
          </p:cNvPr>
          <p:cNvSpPr/>
          <p:nvPr/>
        </p:nvSpPr>
        <p:spPr>
          <a:xfrm>
            <a:off x="677548" y="1540872"/>
            <a:ext cx="10982507" cy="3970318"/>
          </a:xfrm>
          <a:prstGeom prst="rect">
            <a:avLst/>
          </a:prstGeom>
        </p:spPr>
        <p:txBody>
          <a:bodyPr wrap="square">
            <a:spAutoFit/>
          </a:bodyPr>
          <a:lstStyle/>
          <a:p>
            <a:r>
              <a:rPr lang="sv-SE" dirty="0"/>
              <a:t>Ett gym har ett register över alla sina medlemmar med namn, adressuppgifter och telefon och email. Det går att lägga till en ny medlem i registret och även att ändra eller ta bort medlemmen.</a:t>
            </a:r>
          </a:p>
          <a:p>
            <a:endParaRPr lang="sv-SE" dirty="0"/>
          </a:p>
          <a:p>
            <a:r>
              <a:rPr lang="sv-SE" dirty="0"/>
              <a:t>Det finns olika typer av medlemskap tex vardagsmedlem som bara kan träna mellan 7-16, student eller ordinarie medlem. Varje typ av medlemskap har olika pris. På gymmet arbetar ett antal instruktörer. En instruktör har ett förnamn och ett efternamn.</a:t>
            </a:r>
          </a:p>
          <a:p>
            <a:endParaRPr lang="sv-SE" dirty="0"/>
          </a:p>
          <a:p>
            <a:r>
              <a:rPr lang="sv-SE" dirty="0"/>
              <a:t>Man anordnar ett antal träningspass som har en starttid och sluttid. Träningspasset har ett begränsat antal platser beroende på vilken typ av pass det är. Exempel på typer av pass är Spinning, BodyPump, Pilates eller Core träning. Man måste kunna lägga till nya träningspass eftersom detta ständigt behöver uppdateras.</a:t>
            </a:r>
          </a:p>
          <a:p>
            <a:endParaRPr lang="sv-SE" dirty="0"/>
          </a:p>
          <a:p>
            <a:pPr marL="285750" indent="-285750">
              <a:buFont typeface="Arial" panose="020B0604020202020204" pitchFamily="34" charset="0"/>
              <a:buChar char="•"/>
            </a:pPr>
            <a:r>
              <a:rPr lang="sv-SE" dirty="0"/>
              <a:t>Ta fram vilka klasser dvs informationsobjekt som behövs</a:t>
            </a:r>
          </a:p>
          <a:p>
            <a:pPr marL="285750" indent="-285750">
              <a:buFont typeface="Arial" panose="020B0604020202020204" pitchFamily="34" charset="0"/>
              <a:buChar char="•"/>
            </a:pPr>
            <a:r>
              <a:rPr lang="sv-SE" dirty="0"/>
              <a:t>Ta fram vilka egenskaper varje klass har dvs vilken information som behövs för varje klass</a:t>
            </a:r>
          </a:p>
          <a:p>
            <a:pPr marL="285750" indent="-285750">
              <a:buFont typeface="Arial" panose="020B0604020202020204" pitchFamily="34" charset="0"/>
              <a:buChar char="•"/>
            </a:pPr>
            <a:r>
              <a:rPr lang="sv-SE" dirty="0"/>
              <a:t>Ta fram vilka metoder som varje klass behöver dvs vad skall man kunna göra med varje klass </a:t>
            </a:r>
            <a:endParaRPr lang="en-SG" dirty="0"/>
          </a:p>
        </p:txBody>
      </p:sp>
    </p:spTree>
    <p:extLst>
      <p:ext uri="{BB962C8B-B14F-4D97-AF65-F5344CB8AC3E}">
        <p14:creationId xmlns:p14="http://schemas.microsoft.com/office/powerpoint/2010/main" val="205975564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7000"/>
            <a:lum/>
          </a:blip>
          <a:srcRect/>
          <a:stretch>
            <a:fillRect t="-33000" b="-33000"/>
          </a:stretch>
        </a:blipFill>
        <a:effectLst/>
      </p:bgPr>
    </p:bg>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E1067760-23C9-48F9-A4D5-B9197144D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
        <p:nvSpPr>
          <p:cNvPr id="8" name="Rubrik 7">
            <a:extLst>
              <a:ext uri="{FF2B5EF4-FFF2-40B4-BE49-F238E27FC236}">
                <a16:creationId xmlns:a16="http://schemas.microsoft.com/office/drawing/2014/main" id="{603BA92C-BC53-4D50-B50B-E6B2237AA683}"/>
              </a:ext>
            </a:extLst>
          </p:cNvPr>
          <p:cNvSpPr>
            <a:spLocks noGrp="1"/>
          </p:cNvSpPr>
          <p:nvPr>
            <p:ph type="title"/>
          </p:nvPr>
        </p:nvSpPr>
        <p:spPr/>
        <p:txBody>
          <a:bodyPr>
            <a:normAutofit fontScale="90000"/>
          </a:bodyPr>
          <a:lstStyle/>
          <a:p>
            <a:r>
              <a:rPr lang="sv-SE" dirty="0"/>
              <a:t>Övningar</a:t>
            </a:r>
          </a:p>
        </p:txBody>
      </p:sp>
      <p:sp>
        <p:nvSpPr>
          <p:cNvPr id="7" name="Platshållare för innehåll 2">
            <a:extLst>
              <a:ext uri="{FF2B5EF4-FFF2-40B4-BE49-F238E27FC236}">
                <a16:creationId xmlns:a16="http://schemas.microsoft.com/office/drawing/2014/main" id="{196DF7C3-D3D9-4801-A7C5-020E1BB31522}"/>
              </a:ext>
            </a:extLst>
          </p:cNvPr>
          <p:cNvSpPr>
            <a:spLocks noGrp="1"/>
          </p:cNvSpPr>
          <p:nvPr>
            <p:ph type="body" idx="1"/>
          </p:nvPr>
        </p:nvSpPr>
        <p:spPr/>
        <p:txBody>
          <a:bodyPr spcFirstLastPara="1" vert="horz" wrap="square" lIns="91440" tIns="45720" rIns="91440" bIns="45720" rtlCol="0" anchor="t" anchorCtr="0">
            <a:normAutofit/>
          </a:bodyPr>
          <a:lstStyle/>
          <a:p>
            <a:pPr marL="186262" indent="0">
              <a:buNone/>
            </a:pPr>
            <a:r>
              <a:rPr lang="sv-SE" dirty="0">
                <a:sym typeface="Wingdings" panose="05000000000000000000" pitchFamily="2" charset="2"/>
                <a:hlinkClick r:id="rId5"/>
              </a:rPr>
              <a:t>https://www.w3schools.com/python/python_intro.asp</a:t>
            </a:r>
            <a:endParaRPr lang="sv-SE" dirty="0">
              <a:sym typeface="Wingdings" panose="05000000000000000000" pitchFamily="2" charset="2"/>
            </a:endParaRPr>
          </a:p>
          <a:p>
            <a:pPr marL="186262" indent="0">
              <a:buNone/>
            </a:pPr>
            <a:endParaRPr lang="sv-SE" dirty="0">
              <a:sym typeface="Wingdings" panose="05000000000000000000" pitchFamily="2" charset="2"/>
            </a:endParaRPr>
          </a:p>
          <a:p>
            <a:pPr marL="186262" indent="0">
              <a:buNone/>
            </a:pPr>
            <a:r>
              <a:rPr lang="sv-SE" dirty="0">
                <a:sym typeface="Wingdings" panose="05000000000000000000" pitchFamily="2" charset="2"/>
                <a:hlinkClick r:id="rId6"/>
              </a:rPr>
              <a:t>https://pythonprogramming.net/introduction-to-python-programming/</a:t>
            </a:r>
            <a:endParaRPr lang="sv-SE" dirty="0">
              <a:sym typeface="Wingdings" panose="05000000000000000000" pitchFamily="2" charset="2"/>
            </a:endParaRPr>
          </a:p>
          <a:p>
            <a:pPr marL="186262" indent="0">
              <a:buNone/>
            </a:pPr>
            <a:endParaRPr lang="sv-SE" dirty="0">
              <a:sym typeface="Wingdings" panose="05000000000000000000" pitchFamily="2" charset="2"/>
            </a:endParaRPr>
          </a:p>
          <a:p>
            <a:pPr lvl="1"/>
            <a:endParaRPr lang="sv-SE" dirty="0"/>
          </a:p>
        </p:txBody>
      </p:sp>
    </p:spTree>
    <p:extLst>
      <p:ext uri="{BB962C8B-B14F-4D97-AF65-F5344CB8AC3E}">
        <p14:creationId xmlns:p14="http://schemas.microsoft.com/office/powerpoint/2010/main" val="60691171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a:t>Varför tvätta data?</a:t>
            </a:r>
          </a:p>
        </p:txBody>
      </p:sp>
      <p:sp>
        <p:nvSpPr>
          <p:cNvPr id="3" name="Text Placeholder 2">
            <a:extLst>
              <a:ext uri="{FF2B5EF4-FFF2-40B4-BE49-F238E27FC236}">
                <a16:creationId xmlns:a16="http://schemas.microsoft.com/office/drawing/2014/main" id="{14C00720-0D92-463C-97C4-E6F0220EF785}"/>
              </a:ext>
            </a:extLst>
          </p:cNvPr>
          <p:cNvSpPr>
            <a:spLocks noGrp="1"/>
          </p:cNvSpPr>
          <p:nvPr>
            <p:ph type="body" idx="1"/>
          </p:nvPr>
        </p:nvSpPr>
        <p:spPr/>
        <p:txBody>
          <a:bodyPr/>
          <a:lstStyle/>
          <a:p>
            <a:endParaRPr lang="en-SG"/>
          </a:p>
        </p:txBody>
      </p:sp>
      <p:pic>
        <p:nvPicPr>
          <p:cNvPr id="6" name="Picture 4" descr="https://cdn-images-1.medium.com/max/1600/0*1-i9w0e4kklVQl5B.jpg">
            <a:extLst>
              <a:ext uri="{FF2B5EF4-FFF2-40B4-BE49-F238E27FC236}">
                <a16:creationId xmlns:a16="http://schemas.microsoft.com/office/drawing/2014/main" id="{4EB8AD04-3918-4D38-B5DA-A2175F3EE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 y="1795463"/>
            <a:ext cx="11391900"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295429"/>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a:t>Varför tvätta data?</a:t>
            </a:r>
          </a:p>
        </p:txBody>
      </p:sp>
      <p:sp>
        <p:nvSpPr>
          <p:cNvPr id="3" name="Text Placeholder 2">
            <a:extLst>
              <a:ext uri="{FF2B5EF4-FFF2-40B4-BE49-F238E27FC236}">
                <a16:creationId xmlns:a16="http://schemas.microsoft.com/office/drawing/2014/main" id="{14C00720-0D92-463C-97C4-E6F0220EF785}"/>
              </a:ext>
            </a:extLst>
          </p:cNvPr>
          <p:cNvSpPr>
            <a:spLocks noGrp="1"/>
          </p:cNvSpPr>
          <p:nvPr>
            <p:ph type="body" idx="1"/>
          </p:nvPr>
        </p:nvSpPr>
        <p:spPr/>
        <p:txBody>
          <a:bodyPr/>
          <a:lstStyle/>
          <a:p>
            <a:pPr marL="152396" indent="0">
              <a:buNone/>
            </a:pPr>
            <a:r>
              <a:rPr lang="en-US" b="1" dirty="0" err="1"/>
              <a:t>Anledningar</a:t>
            </a:r>
            <a:r>
              <a:rPr lang="en-US" b="1" dirty="0"/>
              <a:t> till </a:t>
            </a:r>
            <a:r>
              <a:rPr lang="en-US" b="1" dirty="0" err="1"/>
              <a:t>att</a:t>
            </a:r>
            <a:r>
              <a:rPr lang="en-US" b="1" dirty="0"/>
              <a:t> data </a:t>
            </a:r>
            <a:r>
              <a:rPr lang="en-US" b="1" dirty="0" err="1"/>
              <a:t>saknas</a:t>
            </a:r>
            <a:r>
              <a:rPr lang="en-US" b="1" dirty="0"/>
              <a:t>:</a:t>
            </a:r>
          </a:p>
          <a:p>
            <a:r>
              <a:rPr lang="en-US" dirty="0" err="1"/>
              <a:t>Användaren</a:t>
            </a:r>
            <a:r>
              <a:rPr lang="en-US" dirty="0"/>
              <a:t> </a:t>
            </a:r>
            <a:r>
              <a:rPr lang="en-US" dirty="0" err="1"/>
              <a:t>glömde</a:t>
            </a:r>
            <a:r>
              <a:rPr lang="en-US" dirty="0"/>
              <a:t> </a:t>
            </a:r>
            <a:r>
              <a:rPr lang="en-US" dirty="0" err="1"/>
              <a:t>att</a:t>
            </a:r>
            <a:r>
              <a:rPr lang="en-US" dirty="0"/>
              <a:t> </a:t>
            </a:r>
            <a:r>
              <a:rPr lang="en-US" dirty="0" err="1"/>
              <a:t>fylla</a:t>
            </a:r>
            <a:r>
              <a:rPr lang="en-US" dirty="0"/>
              <a:t> </a:t>
            </a:r>
            <a:r>
              <a:rPr lang="en-US" dirty="0" err="1"/>
              <a:t>i</a:t>
            </a:r>
            <a:r>
              <a:rPr lang="en-US" dirty="0"/>
              <a:t> </a:t>
            </a:r>
            <a:r>
              <a:rPr lang="en-US" dirty="0" err="1"/>
              <a:t>ett</a:t>
            </a:r>
            <a:r>
              <a:rPr lang="en-US" dirty="0"/>
              <a:t> </a:t>
            </a:r>
            <a:r>
              <a:rPr lang="en-US" dirty="0" err="1"/>
              <a:t>fält</a:t>
            </a:r>
            <a:endParaRPr lang="en-US" dirty="0"/>
          </a:p>
          <a:p>
            <a:r>
              <a:rPr lang="en-US" dirty="0" err="1"/>
              <a:t>Användaren</a:t>
            </a:r>
            <a:r>
              <a:rPr lang="en-US" dirty="0"/>
              <a:t> </a:t>
            </a:r>
            <a:r>
              <a:rPr lang="en-US" dirty="0" err="1"/>
              <a:t>valde</a:t>
            </a:r>
            <a:r>
              <a:rPr lang="en-US" dirty="0"/>
              <a:t> </a:t>
            </a:r>
            <a:r>
              <a:rPr lang="en-US" dirty="0" err="1"/>
              <a:t>att</a:t>
            </a:r>
            <a:r>
              <a:rPr lang="en-US" dirty="0"/>
              <a:t> </a:t>
            </a:r>
            <a:r>
              <a:rPr lang="en-US" dirty="0" err="1"/>
              <a:t>inte</a:t>
            </a:r>
            <a:r>
              <a:rPr lang="en-US" dirty="0"/>
              <a:t> </a:t>
            </a:r>
            <a:r>
              <a:rPr lang="en-US" dirty="0" err="1"/>
              <a:t>fylla</a:t>
            </a:r>
            <a:r>
              <a:rPr lang="en-US" dirty="0"/>
              <a:t> </a:t>
            </a:r>
            <a:r>
              <a:rPr lang="en-US" dirty="0" err="1"/>
              <a:t>i</a:t>
            </a:r>
            <a:r>
              <a:rPr lang="en-US" dirty="0"/>
              <a:t> </a:t>
            </a:r>
            <a:r>
              <a:rPr lang="en-US" dirty="0" err="1"/>
              <a:t>ett</a:t>
            </a:r>
            <a:r>
              <a:rPr lang="en-US" dirty="0"/>
              <a:t> </a:t>
            </a:r>
            <a:r>
              <a:rPr lang="en-US" dirty="0" err="1"/>
              <a:t>fält</a:t>
            </a:r>
            <a:r>
              <a:rPr lang="en-US" dirty="0"/>
              <a:t> (</a:t>
            </a:r>
            <a:r>
              <a:rPr lang="en-US" dirty="0" err="1"/>
              <a:t>kanske</a:t>
            </a:r>
            <a:r>
              <a:rPr lang="en-US" dirty="0"/>
              <a:t> </a:t>
            </a:r>
            <a:r>
              <a:rPr lang="en-US" dirty="0" err="1"/>
              <a:t>osäker</a:t>
            </a:r>
            <a:r>
              <a:rPr lang="en-US" dirty="0"/>
              <a:t> </a:t>
            </a:r>
            <a:r>
              <a:rPr lang="en-US" dirty="0" err="1"/>
              <a:t>på</a:t>
            </a:r>
            <a:r>
              <a:rPr lang="en-US" dirty="0"/>
              <a:t> </a:t>
            </a:r>
            <a:r>
              <a:rPr lang="en-US" dirty="0" err="1"/>
              <a:t>hur</a:t>
            </a:r>
            <a:r>
              <a:rPr lang="en-US" dirty="0"/>
              <a:t> data ska </a:t>
            </a:r>
            <a:r>
              <a:rPr lang="en-US" dirty="0" err="1"/>
              <a:t>användas</a:t>
            </a:r>
            <a:r>
              <a:rPr lang="en-US" dirty="0"/>
              <a:t> </a:t>
            </a:r>
            <a:r>
              <a:rPr lang="en-US" dirty="0" err="1"/>
              <a:t>eller</a:t>
            </a:r>
            <a:r>
              <a:rPr lang="en-US" dirty="0"/>
              <a:t> </a:t>
            </a:r>
            <a:r>
              <a:rPr lang="en-US" dirty="0" err="1"/>
              <a:t>tolkas</a:t>
            </a:r>
            <a:r>
              <a:rPr lang="en-US" dirty="0"/>
              <a:t>)</a:t>
            </a:r>
          </a:p>
          <a:p>
            <a:r>
              <a:rPr lang="en-US" dirty="0"/>
              <a:t>Data </a:t>
            </a:r>
            <a:r>
              <a:rPr lang="en-US" dirty="0" err="1"/>
              <a:t>tappades</a:t>
            </a:r>
            <a:r>
              <a:rPr lang="en-US" dirty="0"/>
              <a:t> vid </a:t>
            </a:r>
            <a:r>
              <a:rPr lang="en-US" dirty="0" err="1"/>
              <a:t>en</a:t>
            </a:r>
            <a:r>
              <a:rPr lang="en-US" dirty="0"/>
              <a:t> </a:t>
            </a:r>
            <a:r>
              <a:rPr lang="en-US" dirty="0" err="1"/>
              <a:t>manuell</a:t>
            </a:r>
            <a:r>
              <a:rPr lang="en-US" dirty="0"/>
              <a:t> </a:t>
            </a:r>
            <a:r>
              <a:rPr lang="en-US" dirty="0" err="1"/>
              <a:t>överföring</a:t>
            </a:r>
            <a:r>
              <a:rPr lang="en-US" dirty="0"/>
              <a:t> </a:t>
            </a:r>
            <a:r>
              <a:rPr lang="en-US" dirty="0" err="1"/>
              <a:t>från</a:t>
            </a:r>
            <a:r>
              <a:rPr lang="en-US" dirty="0"/>
              <a:t> </a:t>
            </a:r>
            <a:r>
              <a:rPr lang="en-US" dirty="0" err="1"/>
              <a:t>en</a:t>
            </a:r>
            <a:r>
              <a:rPr lang="en-US" dirty="0"/>
              <a:t> </a:t>
            </a:r>
            <a:r>
              <a:rPr lang="en-US" dirty="0" err="1"/>
              <a:t>gammal</a:t>
            </a:r>
            <a:r>
              <a:rPr lang="en-US" dirty="0"/>
              <a:t> </a:t>
            </a:r>
            <a:r>
              <a:rPr lang="en-US" dirty="0" err="1"/>
              <a:t>databas</a:t>
            </a:r>
            <a:endParaRPr lang="en-US" dirty="0"/>
          </a:p>
          <a:p>
            <a:r>
              <a:rPr lang="en-US" dirty="0" err="1"/>
              <a:t>En</a:t>
            </a:r>
            <a:r>
              <a:rPr lang="en-US" dirty="0"/>
              <a:t> </a:t>
            </a:r>
            <a:r>
              <a:rPr lang="en-US" dirty="0" err="1"/>
              <a:t>bugg</a:t>
            </a:r>
            <a:r>
              <a:rPr lang="en-US" dirty="0"/>
              <a:t> </a:t>
            </a:r>
            <a:r>
              <a:rPr lang="en-US" dirty="0" err="1"/>
              <a:t>i</a:t>
            </a:r>
            <a:r>
              <a:rPr lang="en-US" dirty="0"/>
              <a:t> </a:t>
            </a:r>
            <a:r>
              <a:rPr lang="en-US" dirty="0" err="1"/>
              <a:t>programmet</a:t>
            </a:r>
            <a:endParaRPr lang="en-US" dirty="0"/>
          </a:p>
          <a:p>
            <a:endParaRPr lang="en-SG" dirty="0"/>
          </a:p>
        </p:txBody>
      </p:sp>
    </p:spTree>
    <p:extLst>
      <p:ext uri="{BB962C8B-B14F-4D97-AF65-F5344CB8AC3E}">
        <p14:creationId xmlns:p14="http://schemas.microsoft.com/office/powerpoint/2010/main" val="203554965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a:t>Tvätta data med Python</a:t>
            </a:r>
          </a:p>
        </p:txBody>
      </p:sp>
      <p:sp>
        <p:nvSpPr>
          <p:cNvPr id="3" name="Text Placeholder 2">
            <a:extLst>
              <a:ext uri="{FF2B5EF4-FFF2-40B4-BE49-F238E27FC236}">
                <a16:creationId xmlns:a16="http://schemas.microsoft.com/office/drawing/2014/main" id="{14C00720-0D92-463C-97C4-E6F0220EF785}"/>
              </a:ext>
            </a:extLst>
          </p:cNvPr>
          <p:cNvSpPr>
            <a:spLocks noGrp="1"/>
          </p:cNvSpPr>
          <p:nvPr>
            <p:ph type="body" idx="1"/>
          </p:nvPr>
        </p:nvSpPr>
        <p:spPr/>
        <p:txBody>
          <a:bodyPr/>
          <a:lstStyle/>
          <a:p>
            <a:pPr marL="152396" indent="0">
              <a:buNone/>
            </a:pPr>
            <a:r>
              <a:rPr lang="en-US" b="1" dirty="0" err="1"/>
              <a:t>Ställ</a:t>
            </a:r>
            <a:r>
              <a:rPr lang="en-US" b="1" dirty="0"/>
              <a:t> </a:t>
            </a:r>
            <a:r>
              <a:rPr lang="en-US" b="1" dirty="0" err="1"/>
              <a:t>följande</a:t>
            </a:r>
            <a:r>
              <a:rPr lang="en-US" b="1" dirty="0"/>
              <a:t> </a:t>
            </a:r>
            <a:r>
              <a:rPr lang="en-US" b="1" dirty="0" err="1"/>
              <a:t>frågor</a:t>
            </a:r>
            <a:r>
              <a:rPr lang="en-US" b="1" dirty="0"/>
              <a:t>:</a:t>
            </a:r>
          </a:p>
          <a:p>
            <a:r>
              <a:rPr lang="en-US" dirty="0" err="1"/>
              <a:t>Vad</a:t>
            </a:r>
            <a:r>
              <a:rPr lang="en-US" dirty="0"/>
              <a:t> </a:t>
            </a:r>
            <a:r>
              <a:rPr lang="en-US" dirty="0" err="1"/>
              <a:t>innehåller</a:t>
            </a:r>
            <a:r>
              <a:rPr lang="en-US" dirty="0"/>
              <a:t> mitt dataset?</a:t>
            </a:r>
          </a:p>
          <a:p>
            <a:r>
              <a:rPr lang="en-US" dirty="0" err="1"/>
              <a:t>Vilka</a:t>
            </a:r>
            <a:r>
              <a:rPr lang="en-US" dirty="0"/>
              <a:t> </a:t>
            </a:r>
            <a:r>
              <a:rPr lang="en-US" dirty="0" err="1"/>
              <a:t>typer</a:t>
            </a:r>
            <a:r>
              <a:rPr lang="en-US" dirty="0"/>
              <a:t> </a:t>
            </a:r>
            <a:r>
              <a:rPr lang="en-US" dirty="0" err="1"/>
              <a:t>förväntar</a:t>
            </a:r>
            <a:r>
              <a:rPr lang="en-US" dirty="0"/>
              <a:t> jag </a:t>
            </a:r>
            <a:r>
              <a:rPr lang="en-US" dirty="0" err="1"/>
              <a:t>mig</a:t>
            </a:r>
            <a:r>
              <a:rPr lang="en-US" dirty="0"/>
              <a:t> (int, float, string, </a:t>
            </a:r>
            <a:r>
              <a:rPr lang="en-US" dirty="0" err="1"/>
              <a:t>boolean</a:t>
            </a:r>
            <a:r>
              <a:rPr lang="en-US" dirty="0"/>
              <a:t>)?</a:t>
            </a:r>
          </a:p>
          <a:p>
            <a:r>
              <a:rPr lang="en-US" dirty="0"/>
              <a:t>Finns det </a:t>
            </a:r>
            <a:r>
              <a:rPr lang="en-US" dirty="0" err="1"/>
              <a:t>några</a:t>
            </a:r>
            <a:r>
              <a:rPr lang="en-US" dirty="0"/>
              <a:t> </a:t>
            </a:r>
            <a:r>
              <a:rPr lang="en-US" dirty="0" err="1"/>
              <a:t>uppenbara</a:t>
            </a:r>
            <a:r>
              <a:rPr lang="en-US" dirty="0"/>
              <a:t> </a:t>
            </a:r>
            <a:r>
              <a:rPr lang="en-US" dirty="0" err="1"/>
              <a:t>värden</a:t>
            </a:r>
            <a:r>
              <a:rPr lang="en-US" dirty="0"/>
              <a:t> </a:t>
            </a:r>
            <a:r>
              <a:rPr lang="en-US" dirty="0" err="1"/>
              <a:t>som</a:t>
            </a:r>
            <a:r>
              <a:rPr lang="en-US" dirty="0"/>
              <a:t> </a:t>
            </a:r>
            <a:r>
              <a:rPr lang="en-US" dirty="0" err="1"/>
              <a:t>saknas</a:t>
            </a:r>
            <a:r>
              <a:rPr lang="en-US" dirty="0"/>
              <a:t> (</a:t>
            </a:r>
            <a:r>
              <a:rPr lang="en-US" dirty="0" err="1"/>
              <a:t>värden</a:t>
            </a:r>
            <a:r>
              <a:rPr lang="en-US" dirty="0"/>
              <a:t> </a:t>
            </a:r>
            <a:r>
              <a:rPr lang="en-US" dirty="0" err="1"/>
              <a:t>som</a:t>
            </a:r>
            <a:r>
              <a:rPr lang="en-US" dirty="0"/>
              <a:t> Pandas </a:t>
            </a:r>
            <a:r>
              <a:rPr lang="en-US" dirty="0" err="1"/>
              <a:t>kan</a:t>
            </a:r>
            <a:r>
              <a:rPr lang="en-US" dirty="0"/>
              <a:t> </a:t>
            </a:r>
            <a:r>
              <a:rPr lang="en-US" dirty="0" err="1"/>
              <a:t>hitta</a:t>
            </a:r>
            <a:r>
              <a:rPr lang="en-US" dirty="0"/>
              <a:t> </a:t>
            </a:r>
            <a:r>
              <a:rPr lang="en-US" dirty="0" err="1"/>
              <a:t>automatiskt</a:t>
            </a:r>
            <a:r>
              <a:rPr lang="en-US" dirty="0"/>
              <a:t>)?</a:t>
            </a:r>
          </a:p>
          <a:p>
            <a:r>
              <a:rPr lang="en-US" dirty="0"/>
              <a:t>Finns det </a:t>
            </a:r>
            <a:r>
              <a:rPr lang="en-US" dirty="0" err="1"/>
              <a:t>annan</a:t>
            </a:r>
            <a:r>
              <a:rPr lang="en-US" dirty="0"/>
              <a:t> data </a:t>
            </a:r>
            <a:r>
              <a:rPr lang="en-US" dirty="0" err="1"/>
              <a:t>som</a:t>
            </a:r>
            <a:r>
              <a:rPr lang="en-US" dirty="0"/>
              <a:t> </a:t>
            </a:r>
            <a:r>
              <a:rPr lang="en-US" dirty="0" err="1"/>
              <a:t>saknas</a:t>
            </a:r>
            <a:r>
              <a:rPr lang="en-US" dirty="0"/>
              <a:t> </a:t>
            </a:r>
            <a:r>
              <a:rPr lang="en-US" dirty="0" err="1"/>
              <a:t>som</a:t>
            </a:r>
            <a:r>
              <a:rPr lang="en-US" dirty="0"/>
              <a:t> </a:t>
            </a:r>
            <a:r>
              <a:rPr lang="en-US" dirty="0" err="1"/>
              <a:t>inte</a:t>
            </a:r>
            <a:r>
              <a:rPr lang="en-US" dirty="0"/>
              <a:t> </a:t>
            </a:r>
            <a:r>
              <a:rPr lang="en-US" dirty="0" err="1"/>
              <a:t>är</a:t>
            </a:r>
            <a:r>
              <a:rPr lang="en-US" dirty="0"/>
              <a:t> </a:t>
            </a:r>
            <a:r>
              <a:rPr lang="en-US" dirty="0" err="1"/>
              <a:t>lika</a:t>
            </a:r>
            <a:r>
              <a:rPr lang="en-US" dirty="0"/>
              <a:t> </a:t>
            </a:r>
            <a:r>
              <a:rPr lang="en-US" dirty="0" err="1"/>
              <a:t>uppenbart</a:t>
            </a:r>
            <a:r>
              <a:rPr lang="en-US" dirty="0"/>
              <a:t> (</a:t>
            </a:r>
            <a:r>
              <a:rPr lang="en-US" dirty="0" err="1"/>
              <a:t>som</a:t>
            </a:r>
            <a:r>
              <a:rPr lang="en-US" dirty="0"/>
              <a:t> Pandas </a:t>
            </a:r>
            <a:r>
              <a:rPr lang="en-US" dirty="0" err="1"/>
              <a:t>inte</a:t>
            </a:r>
            <a:r>
              <a:rPr lang="en-US" dirty="0"/>
              <a:t> </a:t>
            </a:r>
            <a:r>
              <a:rPr lang="en-US" dirty="0" err="1"/>
              <a:t>kommer</a:t>
            </a:r>
            <a:r>
              <a:rPr lang="en-US" dirty="0"/>
              <a:t> </a:t>
            </a:r>
            <a:r>
              <a:rPr lang="en-US" dirty="0" err="1"/>
              <a:t>att</a:t>
            </a:r>
            <a:r>
              <a:rPr lang="en-US" dirty="0"/>
              <a:t> </a:t>
            </a:r>
            <a:r>
              <a:rPr lang="en-US" dirty="0" err="1"/>
              <a:t>hitta</a:t>
            </a:r>
            <a:r>
              <a:rPr lang="en-US" dirty="0"/>
              <a:t>)?</a:t>
            </a:r>
          </a:p>
          <a:p>
            <a:endParaRPr lang="en-SG" dirty="0"/>
          </a:p>
        </p:txBody>
      </p:sp>
    </p:spTree>
    <p:extLst>
      <p:ext uri="{BB962C8B-B14F-4D97-AF65-F5344CB8AC3E}">
        <p14:creationId xmlns:p14="http://schemas.microsoft.com/office/powerpoint/2010/main" val="3870220493"/>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a:t>Tvätta data med Python</a:t>
            </a:r>
          </a:p>
        </p:txBody>
      </p:sp>
      <p:pic>
        <p:nvPicPr>
          <p:cNvPr id="4" name="Picture 2" descr="https://cdn-images-1.medium.com/max/1600/0*XiEpIW4p4IqlCR6-.jpg">
            <a:extLst>
              <a:ext uri="{FF2B5EF4-FFF2-40B4-BE49-F238E27FC236}">
                <a16:creationId xmlns:a16="http://schemas.microsoft.com/office/drawing/2014/main" id="{ABCE85E9-5D83-4DFC-9A3B-67157FB6D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9321" y="1529099"/>
            <a:ext cx="78771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931775"/>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a:t>Tvätta data med Python</a:t>
            </a:r>
          </a:p>
        </p:txBody>
      </p:sp>
      <p:sp>
        <p:nvSpPr>
          <p:cNvPr id="3" name="Text Placeholder 2">
            <a:extLst>
              <a:ext uri="{FF2B5EF4-FFF2-40B4-BE49-F238E27FC236}">
                <a16:creationId xmlns:a16="http://schemas.microsoft.com/office/drawing/2014/main" id="{14C00720-0D92-463C-97C4-E6F0220EF785}"/>
              </a:ext>
            </a:extLst>
          </p:cNvPr>
          <p:cNvSpPr>
            <a:spLocks noGrp="1"/>
          </p:cNvSpPr>
          <p:nvPr>
            <p:ph type="body" idx="1"/>
          </p:nvPr>
        </p:nvSpPr>
        <p:spPr/>
        <p:txBody>
          <a:bodyPr/>
          <a:lstStyle/>
          <a:p>
            <a:pPr marL="0" lvl="0" indent="0" eaLnBrk="0" fontAlgn="base" hangingPunct="0">
              <a:lnSpc>
                <a:spcPct val="100000"/>
              </a:lnSpc>
              <a:spcBef>
                <a:spcPct val="0"/>
              </a:spcBef>
              <a:spcAft>
                <a:spcPct val="0"/>
              </a:spcAft>
              <a:buSzTx/>
              <a:buFontTx/>
              <a:buChar char="•"/>
            </a:pPr>
            <a:r>
              <a:rPr lang="en-US" altLang="en-US" sz="2000" dirty="0">
                <a:latin typeface="Menlo"/>
              </a:rPr>
              <a:t>ST_NUM</a:t>
            </a:r>
            <a:r>
              <a:rPr lang="en-US" altLang="en-US" dirty="0">
                <a:latin typeface="medium-content-serif-font"/>
              </a:rPr>
              <a:t>: Street number</a:t>
            </a:r>
          </a:p>
          <a:p>
            <a:pPr marL="0" lvl="0" indent="0" eaLnBrk="0" fontAlgn="base" hangingPunct="0">
              <a:lnSpc>
                <a:spcPct val="100000"/>
              </a:lnSpc>
              <a:spcBef>
                <a:spcPct val="0"/>
              </a:spcBef>
              <a:spcAft>
                <a:spcPct val="0"/>
              </a:spcAft>
              <a:buSzTx/>
              <a:buFontTx/>
              <a:buChar char="•"/>
            </a:pPr>
            <a:r>
              <a:rPr lang="en-US" altLang="en-US" sz="2000" dirty="0">
                <a:latin typeface="Menlo"/>
              </a:rPr>
              <a:t>ST_NAME</a:t>
            </a:r>
            <a:r>
              <a:rPr lang="en-US" altLang="en-US" dirty="0">
                <a:latin typeface="medium-content-serif-font"/>
              </a:rPr>
              <a:t>: Street name</a:t>
            </a:r>
          </a:p>
          <a:p>
            <a:pPr marL="0" lvl="0" indent="0" eaLnBrk="0" fontAlgn="base" hangingPunct="0">
              <a:lnSpc>
                <a:spcPct val="100000"/>
              </a:lnSpc>
              <a:spcBef>
                <a:spcPct val="0"/>
              </a:spcBef>
              <a:spcAft>
                <a:spcPct val="0"/>
              </a:spcAft>
              <a:buSzTx/>
              <a:buFontTx/>
              <a:buChar char="•"/>
            </a:pPr>
            <a:r>
              <a:rPr lang="en-US" altLang="en-US" sz="2000" dirty="0">
                <a:latin typeface="Menlo"/>
              </a:rPr>
              <a:t>OWN_OCCUPIED</a:t>
            </a:r>
            <a:r>
              <a:rPr lang="en-US" altLang="en-US" dirty="0">
                <a:latin typeface="medium-content-serif-font"/>
              </a:rPr>
              <a:t>: Is the residence owner occupied</a:t>
            </a:r>
          </a:p>
          <a:p>
            <a:pPr marL="0" lvl="0" indent="0" eaLnBrk="0" fontAlgn="base" hangingPunct="0">
              <a:lnSpc>
                <a:spcPct val="100000"/>
              </a:lnSpc>
              <a:spcBef>
                <a:spcPct val="0"/>
              </a:spcBef>
              <a:spcAft>
                <a:spcPct val="0"/>
              </a:spcAft>
              <a:buSzTx/>
              <a:buFontTx/>
              <a:buChar char="•"/>
            </a:pPr>
            <a:r>
              <a:rPr lang="en-US" altLang="en-US" sz="2000" dirty="0">
                <a:latin typeface="Menlo"/>
              </a:rPr>
              <a:t>NUM_BEDROOMS</a:t>
            </a:r>
            <a:r>
              <a:rPr lang="en-US" altLang="en-US" dirty="0">
                <a:latin typeface="medium-content-serif-font"/>
              </a:rPr>
              <a:t>: Number of bedrooms</a:t>
            </a:r>
          </a:p>
          <a:p>
            <a:pPr marL="0" lvl="0" indent="0" eaLnBrk="0" fontAlgn="base" hangingPunct="0">
              <a:lnSpc>
                <a:spcPct val="100000"/>
              </a:lnSpc>
              <a:spcBef>
                <a:spcPct val="0"/>
              </a:spcBef>
              <a:spcAft>
                <a:spcPct val="0"/>
              </a:spcAft>
              <a:buSzTx/>
              <a:buFontTx/>
              <a:buChar char="•"/>
            </a:pPr>
            <a:endParaRPr lang="en-US" altLang="en-US" dirty="0">
              <a:latin typeface="medium-content-serif-font"/>
            </a:endParaRPr>
          </a:p>
          <a:p>
            <a:pPr marL="0" lvl="0" indent="0" eaLnBrk="0" fontAlgn="base" hangingPunct="0">
              <a:lnSpc>
                <a:spcPct val="100000"/>
              </a:lnSpc>
              <a:spcBef>
                <a:spcPct val="0"/>
              </a:spcBef>
              <a:spcAft>
                <a:spcPct val="0"/>
              </a:spcAft>
              <a:buSzTx/>
              <a:buNone/>
            </a:pPr>
            <a:endParaRPr lang="en-US" altLang="en-US" sz="3200" dirty="0">
              <a:latin typeface="Arial" panose="020B0604020202020204" pitchFamily="34" charset="0"/>
            </a:endParaRPr>
          </a:p>
          <a:p>
            <a:pPr marL="0" lvl="0" indent="0" eaLnBrk="0" fontAlgn="base" hangingPunct="0">
              <a:lnSpc>
                <a:spcPct val="100000"/>
              </a:lnSpc>
              <a:spcBef>
                <a:spcPct val="0"/>
              </a:spcBef>
              <a:spcAft>
                <a:spcPct val="0"/>
              </a:spcAft>
              <a:buSzTx/>
              <a:buFontTx/>
              <a:buChar char="•"/>
            </a:pPr>
            <a:r>
              <a:rPr lang="en-US" altLang="en-US" sz="2000" dirty="0">
                <a:latin typeface="Menlo"/>
              </a:rPr>
              <a:t>ST_NUM</a:t>
            </a:r>
            <a:r>
              <a:rPr lang="en-US" altLang="en-US" dirty="0">
                <a:latin typeface="medium-content-serif-font"/>
              </a:rPr>
              <a:t>: float or int… some sort of numeric type</a:t>
            </a:r>
          </a:p>
          <a:p>
            <a:pPr marL="0" lvl="0" indent="0" eaLnBrk="0" fontAlgn="base" hangingPunct="0">
              <a:lnSpc>
                <a:spcPct val="100000"/>
              </a:lnSpc>
              <a:spcBef>
                <a:spcPct val="0"/>
              </a:spcBef>
              <a:spcAft>
                <a:spcPct val="0"/>
              </a:spcAft>
              <a:buSzTx/>
              <a:buFontTx/>
              <a:buChar char="•"/>
            </a:pPr>
            <a:r>
              <a:rPr lang="en-US" altLang="en-US" sz="2000" dirty="0">
                <a:latin typeface="Menlo"/>
              </a:rPr>
              <a:t>ST_NAME</a:t>
            </a:r>
            <a:r>
              <a:rPr lang="en-US" altLang="en-US" dirty="0">
                <a:latin typeface="medium-content-serif-font"/>
              </a:rPr>
              <a:t>: string</a:t>
            </a:r>
          </a:p>
          <a:p>
            <a:pPr marL="0" lvl="0" indent="0" eaLnBrk="0" fontAlgn="base" hangingPunct="0">
              <a:lnSpc>
                <a:spcPct val="100000"/>
              </a:lnSpc>
              <a:spcBef>
                <a:spcPct val="0"/>
              </a:spcBef>
              <a:spcAft>
                <a:spcPct val="0"/>
              </a:spcAft>
              <a:buSzTx/>
              <a:buFontTx/>
              <a:buChar char="•"/>
            </a:pPr>
            <a:r>
              <a:rPr lang="en-US" altLang="en-US" sz="2000" dirty="0">
                <a:latin typeface="Menlo"/>
              </a:rPr>
              <a:t>OWN_OCCUPIED</a:t>
            </a:r>
            <a:r>
              <a:rPr lang="en-US" altLang="en-US" dirty="0">
                <a:latin typeface="medium-content-serif-font"/>
              </a:rPr>
              <a:t>: string… Y (“Yes”) or N (“No”)</a:t>
            </a:r>
          </a:p>
          <a:p>
            <a:pPr marL="0" lvl="0" indent="0" eaLnBrk="0" fontAlgn="base" hangingPunct="0">
              <a:lnSpc>
                <a:spcPct val="100000"/>
              </a:lnSpc>
              <a:spcBef>
                <a:spcPct val="0"/>
              </a:spcBef>
              <a:spcAft>
                <a:spcPct val="0"/>
              </a:spcAft>
              <a:buSzTx/>
              <a:buFontTx/>
              <a:buChar char="•"/>
            </a:pPr>
            <a:r>
              <a:rPr lang="en-US" altLang="en-US" sz="2000" dirty="0">
                <a:latin typeface="Menlo"/>
              </a:rPr>
              <a:t>NUM_BEDROOMS</a:t>
            </a:r>
            <a:r>
              <a:rPr lang="en-US" altLang="en-US" dirty="0">
                <a:latin typeface="medium-content-serif-font"/>
              </a:rPr>
              <a:t>: float or int, a numeric type</a:t>
            </a:r>
            <a:endParaRPr lang="en-US" altLang="en-US" dirty="0">
              <a:latin typeface="medium-content-sans-serif-font"/>
            </a:endParaRPr>
          </a:p>
          <a:p>
            <a:pPr marL="0" lvl="0" indent="0" eaLnBrk="0" fontAlgn="base" hangingPunct="0">
              <a:lnSpc>
                <a:spcPct val="100000"/>
              </a:lnSpc>
              <a:spcBef>
                <a:spcPct val="0"/>
              </a:spcBef>
              <a:spcAft>
                <a:spcPct val="0"/>
              </a:spcAft>
              <a:buSzTx/>
              <a:buNone/>
            </a:pPr>
            <a:endParaRPr lang="en-US" altLang="en-US" sz="3200" dirty="0">
              <a:latin typeface="Arial" panose="020B0604020202020204" pitchFamily="34" charset="0"/>
            </a:endParaRPr>
          </a:p>
          <a:p>
            <a:pPr marL="0" lvl="0" indent="0" eaLnBrk="0" fontAlgn="base" hangingPunct="0">
              <a:lnSpc>
                <a:spcPct val="100000"/>
              </a:lnSpc>
              <a:spcBef>
                <a:spcPct val="0"/>
              </a:spcBef>
              <a:spcAft>
                <a:spcPct val="0"/>
              </a:spcAft>
              <a:buSzTx/>
              <a:buFontTx/>
              <a:buChar char="•"/>
            </a:pPr>
            <a:endParaRPr lang="en-US" altLang="en-US" dirty="0">
              <a:latin typeface="medium-content-sans-serif-font"/>
            </a:endParaRPr>
          </a:p>
          <a:p>
            <a:pPr marL="0" lvl="0" indent="0" eaLnBrk="0" fontAlgn="base" hangingPunct="0">
              <a:lnSpc>
                <a:spcPct val="100000"/>
              </a:lnSpc>
              <a:spcBef>
                <a:spcPct val="0"/>
              </a:spcBef>
              <a:spcAft>
                <a:spcPct val="0"/>
              </a:spcAft>
              <a:buSzTx/>
              <a:buNone/>
            </a:pPr>
            <a:endParaRPr lang="en-US" altLang="en-US" sz="3200" dirty="0">
              <a:latin typeface="Arial" panose="020B0604020202020204" pitchFamily="34" charset="0"/>
            </a:endParaRPr>
          </a:p>
          <a:p>
            <a:pPr marL="0" lvl="0" indent="0" eaLnBrk="0" fontAlgn="base" hangingPunct="0">
              <a:lnSpc>
                <a:spcPct val="100000"/>
              </a:lnSpc>
              <a:spcBef>
                <a:spcPct val="0"/>
              </a:spcBef>
              <a:spcAft>
                <a:spcPct val="0"/>
              </a:spcAft>
              <a:buSzTx/>
              <a:buNone/>
            </a:pPr>
            <a:endParaRPr lang="en-US" altLang="en-US" sz="3200" dirty="0">
              <a:latin typeface="Arial" panose="020B0604020202020204" pitchFamily="34" charset="0"/>
            </a:endParaRPr>
          </a:p>
        </p:txBody>
      </p:sp>
    </p:spTree>
    <p:extLst>
      <p:ext uri="{BB962C8B-B14F-4D97-AF65-F5344CB8AC3E}">
        <p14:creationId xmlns:p14="http://schemas.microsoft.com/office/powerpoint/2010/main" val="402894194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a:t>Tvätta data med Python</a:t>
            </a:r>
          </a:p>
        </p:txBody>
      </p:sp>
      <p:sp>
        <p:nvSpPr>
          <p:cNvPr id="3" name="Text Placeholder 2">
            <a:extLst>
              <a:ext uri="{FF2B5EF4-FFF2-40B4-BE49-F238E27FC236}">
                <a16:creationId xmlns:a16="http://schemas.microsoft.com/office/drawing/2014/main" id="{14C00720-0D92-463C-97C4-E6F0220EF785}"/>
              </a:ext>
            </a:extLst>
          </p:cNvPr>
          <p:cNvSpPr>
            <a:spLocks noGrp="1"/>
          </p:cNvSpPr>
          <p:nvPr>
            <p:ph type="body" idx="1"/>
          </p:nvPr>
        </p:nvSpPr>
        <p:spPr/>
        <p:txBody>
          <a:bodyPr/>
          <a:lstStyle/>
          <a:p>
            <a:pPr marL="0" lvl="0" indent="0" eaLnBrk="0" fontAlgn="base" hangingPunct="0">
              <a:lnSpc>
                <a:spcPct val="100000"/>
              </a:lnSpc>
              <a:spcBef>
                <a:spcPct val="0"/>
              </a:spcBef>
              <a:spcAft>
                <a:spcPct val="0"/>
              </a:spcAft>
              <a:buSzTx/>
              <a:buFontTx/>
              <a:buChar char="•"/>
            </a:pPr>
            <a:r>
              <a:rPr lang="en-US" altLang="en-US" sz="2000" dirty="0">
                <a:latin typeface="Menlo"/>
              </a:rPr>
              <a:t>ST_NUM</a:t>
            </a:r>
            <a:r>
              <a:rPr lang="en-US" altLang="en-US" dirty="0">
                <a:latin typeface="medium-content-serif-font"/>
              </a:rPr>
              <a:t>: Street number</a:t>
            </a:r>
          </a:p>
          <a:p>
            <a:pPr marL="0" lvl="0" indent="0" eaLnBrk="0" fontAlgn="base" hangingPunct="0">
              <a:lnSpc>
                <a:spcPct val="100000"/>
              </a:lnSpc>
              <a:spcBef>
                <a:spcPct val="0"/>
              </a:spcBef>
              <a:spcAft>
                <a:spcPct val="0"/>
              </a:spcAft>
              <a:buSzTx/>
              <a:buFontTx/>
              <a:buChar char="•"/>
            </a:pPr>
            <a:r>
              <a:rPr lang="en-US" altLang="en-US" sz="2000" dirty="0">
                <a:latin typeface="Menlo"/>
              </a:rPr>
              <a:t>ST_NAME</a:t>
            </a:r>
            <a:r>
              <a:rPr lang="en-US" altLang="en-US" dirty="0">
                <a:latin typeface="medium-content-serif-font"/>
              </a:rPr>
              <a:t>: Street name</a:t>
            </a:r>
          </a:p>
          <a:p>
            <a:pPr marL="0" lvl="0" indent="0" eaLnBrk="0" fontAlgn="base" hangingPunct="0">
              <a:lnSpc>
                <a:spcPct val="100000"/>
              </a:lnSpc>
              <a:spcBef>
                <a:spcPct val="0"/>
              </a:spcBef>
              <a:spcAft>
                <a:spcPct val="0"/>
              </a:spcAft>
              <a:buSzTx/>
              <a:buFontTx/>
              <a:buChar char="•"/>
            </a:pPr>
            <a:r>
              <a:rPr lang="en-US" altLang="en-US" sz="2000" dirty="0">
                <a:latin typeface="Menlo"/>
              </a:rPr>
              <a:t>OWN_OCCUPIED</a:t>
            </a:r>
            <a:r>
              <a:rPr lang="en-US" altLang="en-US" dirty="0">
                <a:latin typeface="medium-content-serif-font"/>
              </a:rPr>
              <a:t>: Is the residence owner occupied</a:t>
            </a:r>
          </a:p>
          <a:p>
            <a:pPr marL="0" lvl="0" indent="0" eaLnBrk="0" fontAlgn="base" hangingPunct="0">
              <a:lnSpc>
                <a:spcPct val="100000"/>
              </a:lnSpc>
              <a:spcBef>
                <a:spcPct val="0"/>
              </a:spcBef>
              <a:spcAft>
                <a:spcPct val="0"/>
              </a:spcAft>
              <a:buSzTx/>
              <a:buFontTx/>
              <a:buChar char="•"/>
            </a:pPr>
            <a:r>
              <a:rPr lang="en-US" altLang="en-US" sz="2000" dirty="0">
                <a:latin typeface="Menlo"/>
              </a:rPr>
              <a:t>NUM_BEDROOMS</a:t>
            </a:r>
            <a:r>
              <a:rPr lang="en-US" altLang="en-US" dirty="0">
                <a:latin typeface="medium-content-serif-font"/>
              </a:rPr>
              <a:t>: Number of bedrooms</a:t>
            </a:r>
          </a:p>
          <a:p>
            <a:pPr marL="0" lvl="0" indent="0" eaLnBrk="0" fontAlgn="base" hangingPunct="0">
              <a:lnSpc>
                <a:spcPct val="100000"/>
              </a:lnSpc>
              <a:spcBef>
                <a:spcPct val="0"/>
              </a:spcBef>
              <a:spcAft>
                <a:spcPct val="0"/>
              </a:spcAft>
              <a:buSzTx/>
              <a:buFontTx/>
              <a:buChar char="•"/>
            </a:pPr>
            <a:endParaRPr lang="en-US" altLang="en-US" dirty="0">
              <a:latin typeface="medium-content-serif-font"/>
            </a:endParaRPr>
          </a:p>
          <a:p>
            <a:pPr marL="0" lvl="0" indent="0" eaLnBrk="0" fontAlgn="base" hangingPunct="0">
              <a:lnSpc>
                <a:spcPct val="100000"/>
              </a:lnSpc>
              <a:spcBef>
                <a:spcPct val="0"/>
              </a:spcBef>
              <a:spcAft>
                <a:spcPct val="0"/>
              </a:spcAft>
              <a:buSzTx/>
              <a:buNone/>
            </a:pPr>
            <a:endParaRPr lang="en-US" altLang="en-US" sz="3200" dirty="0">
              <a:latin typeface="Arial" panose="020B0604020202020204" pitchFamily="34" charset="0"/>
            </a:endParaRPr>
          </a:p>
          <a:p>
            <a:pPr marL="0" lvl="0" indent="0" eaLnBrk="0" fontAlgn="base" hangingPunct="0">
              <a:lnSpc>
                <a:spcPct val="100000"/>
              </a:lnSpc>
              <a:spcBef>
                <a:spcPct val="0"/>
              </a:spcBef>
              <a:spcAft>
                <a:spcPct val="0"/>
              </a:spcAft>
              <a:buSzTx/>
              <a:buFontTx/>
              <a:buChar char="•"/>
            </a:pPr>
            <a:r>
              <a:rPr lang="en-US" altLang="en-US" sz="2000" dirty="0">
                <a:latin typeface="Menlo"/>
              </a:rPr>
              <a:t>ST_NUM</a:t>
            </a:r>
            <a:r>
              <a:rPr lang="en-US" altLang="en-US" dirty="0">
                <a:latin typeface="medium-content-serif-font"/>
              </a:rPr>
              <a:t>: float or int… some sort of numeric type</a:t>
            </a:r>
          </a:p>
          <a:p>
            <a:pPr marL="0" lvl="0" indent="0" eaLnBrk="0" fontAlgn="base" hangingPunct="0">
              <a:lnSpc>
                <a:spcPct val="100000"/>
              </a:lnSpc>
              <a:spcBef>
                <a:spcPct val="0"/>
              </a:spcBef>
              <a:spcAft>
                <a:spcPct val="0"/>
              </a:spcAft>
              <a:buSzTx/>
              <a:buFontTx/>
              <a:buChar char="•"/>
            </a:pPr>
            <a:r>
              <a:rPr lang="en-US" altLang="en-US" sz="2000" dirty="0">
                <a:latin typeface="Menlo"/>
              </a:rPr>
              <a:t>ST_NAME</a:t>
            </a:r>
            <a:r>
              <a:rPr lang="en-US" altLang="en-US" dirty="0">
                <a:latin typeface="medium-content-serif-font"/>
              </a:rPr>
              <a:t>: string</a:t>
            </a:r>
          </a:p>
          <a:p>
            <a:pPr marL="0" lvl="0" indent="0" eaLnBrk="0" fontAlgn="base" hangingPunct="0">
              <a:lnSpc>
                <a:spcPct val="100000"/>
              </a:lnSpc>
              <a:spcBef>
                <a:spcPct val="0"/>
              </a:spcBef>
              <a:spcAft>
                <a:spcPct val="0"/>
              </a:spcAft>
              <a:buSzTx/>
              <a:buFontTx/>
              <a:buChar char="•"/>
            </a:pPr>
            <a:r>
              <a:rPr lang="en-US" altLang="en-US" sz="2000" dirty="0">
                <a:latin typeface="Menlo"/>
              </a:rPr>
              <a:t>OWN_OCCUPIED</a:t>
            </a:r>
            <a:r>
              <a:rPr lang="en-US" altLang="en-US" dirty="0">
                <a:latin typeface="medium-content-serif-font"/>
              </a:rPr>
              <a:t>: string… Y (“Yes”) or N (“No”)</a:t>
            </a:r>
          </a:p>
          <a:p>
            <a:pPr marL="0" lvl="0" indent="0" eaLnBrk="0" fontAlgn="base" hangingPunct="0">
              <a:lnSpc>
                <a:spcPct val="100000"/>
              </a:lnSpc>
              <a:spcBef>
                <a:spcPct val="0"/>
              </a:spcBef>
              <a:spcAft>
                <a:spcPct val="0"/>
              </a:spcAft>
              <a:buSzTx/>
              <a:buFontTx/>
              <a:buChar char="•"/>
            </a:pPr>
            <a:r>
              <a:rPr lang="en-US" altLang="en-US" sz="2000" dirty="0">
                <a:latin typeface="Menlo"/>
              </a:rPr>
              <a:t>NUM_BEDROOMS</a:t>
            </a:r>
            <a:r>
              <a:rPr lang="en-US" altLang="en-US" dirty="0">
                <a:latin typeface="medium-content-serif-font"/>
              </a:rPr>
              <a:t>: float or int, a numeric type</a:t>
            </a:r>
            <a:endParaRPr lang="en-US" altLang="en-US" dirty="0">
              <a:latin typeface="medium-content-sans-serif-font"/>
            </a:endParaRPr>
          </a:p>
          <a:p>
            <a:pPr marL="0" lvl="0" indent="0" eaLnBrk="0" fontAlgn="base" hangingPunct="0">
              <a:lnSpc>
                <a:spcPct val="100000"/>
              </a:lnSpc>
              <a:spcBef>
                <a:spcPct val="0"/>
              </a:spcBef>
              <a:spcAft>
                <a:spcPct val="0"/>
              </a:spcAft>
              <a:buSzTx/>
              <a:buNone/>
            </a:pPr>
            <a:endParaRPr lang="en-US" altLang="en-US" sz="3200" dirty="0">
              <a:latin typeface="Arial" panose="020B0604020202020204" pitchFamily="34" charset="0"/>
            </a:endParaRPr>
          </a:p>
          <a:p>
            <a:pPr marL="0" lvl="0" indent="0" eaLnBrk="0" fontAlgn="base" hangingPunct="0">
              <a:lnSpc>
                <a:spcPct val="100000"/>
              </a:lnSpc>
              <a:spcBef>
                <a:spcPct val="0"/>
              </a:spcBef>
              <a:spcAft>
                <a:spcPct val="0"/>
              </a:spcAft>
              <a:buSzTx/>
              <a:buFontTx/>
              <a:buChar char="•"/>
            </a:pPr>
            <a:endParaRPr lang="en-US" altLang="en-US" dirty="0">
              <a:latin typeface="medium-content-sans-serif-font"/>
            </a:endParaRPr>
          </a:p>
          <a:p>
            <a:pPr marL="0" lvl="0" indent="0" eaLnBrk="0" fontAlgn="base" hangingPunct="0">
              <a:lnSpc>
                <a:spcPct val="100000"/>
              </a:lnSpc>
              <a:spcBef>
                <a:spcPct val="0"/>
              </a:spcBef>
              <a:spcAft>
                <a:spcPct val="0"/>
              </a:spcAft>
              <a:buSzTx/>
              <a:buNone/>
            </a:pPr>
            <a:endParaRPr lang="en-US" altLang="en-US" sz="3200" dirty="0">
              <a:latin typeface="Arial" panose="020B0604020202020204" pitchFamily="34" charset="0"/>
            </a:endParaRPr>
          </a:p>
          <a:p>
            <a:pPr marL="0" lvl="0" indent="0" eaLnBrk="0" fontAlgn="base" hangingPunct="0">
              <a:lnSpc>
                <a:spcPct val="100000"/>
              </a:lnSpc>
              <a:spcBef>
                <a:spcPct val="0"/>
              </a:spcBef>
              <a:spcAft>
                <a:spcPct val="0"/>
              </a:spcAft>
              <a:buSzTx/>
              <a:buNone/>
            </a:pPr>
            <a:endParaRPr lang="en-US" altLang="en-US" sz="3200" dirty="0">
              <a:latin typeface="Arial" panose="020B0604020202020204" pitchFamily="34" charset="0"/>
            </a:endParaRPr>
          </a:p>
        </p:txBody>
      </p:sp>
    </p:spTree>
    <p:extLst>
      <p:ext uri="{BB962C8B-B14F-4D97-AF65-F5344CB8AC3E}">
        <p14:creationId xmlns:p14="http://schemas.microsoft.com/office/powerpoint/2010/main" val="2086826527"/>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a:t>Värden som saknas</a:t>
            </a:r>
          </a:p>
        </p:txBody>
      </p:sp>
      <p:sp>
        <p:nvSpPr>
          <p:cNvPr id="4" name="Text Placeholder 3">
            <a:extLst>
              <a:ext uri="{FF2B5EF4-FFF2-40B4-BE49-F238E27FC236}">
                <a16:creationId xmlns:a16="http://schemas.microsoft.com/office/drawing/2014/main" id="{59DC0D44-42DF-413B-9745-B50AD11B0283}"/>
              </a:ext>
            </a:extLst>
          </p:cNvPr>
          <p:cNvSpPr>
            <a:spLocks noGrp="1"/>
          </p:cNvSpPr>
          <p:nvPr>
            <p:ph type="body" idx="1"/>
          </p:nvPr>
        </p:nvSpPr>
        <p:spPr/>
        <p:txBody>
          <a:bodyPr/>
          <a:lstStyle/>
          <a:p>
            <a:endParaRPr lang="en-SG"/>
          </a:p>
        </p:txBody>
      </p:sp>
      <p:pic>
        <p:nvPicPr>
          <p:cNvPr id="6146" name="Picture 2" descr="https://cdn-images-1.medium.com/max/1600/0*veOKXtXllBUoIOr-.jpg">
            <a:extLst>
              <a:ext uri="{FF2B5EF4-FFF2-40B4-BE49-F238E27FC236}">
                <a16:creationId xmlns:a16="http://schemas.microsoft.com/office/drawing/2014/main" id="{AC8A02EC-1DC2-4C47-8E3A-F7D6D13786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3125" y="1364255"/>
            <a:ext cx="7905750"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11884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7000"/>
            <a:lum/>
          </a:blip>
          <a:srcRect/>
          <a:stretch>
            <a:fillRect t="-33000" b="-33000"/>
          </a:stretch>
        </a:blipFill>
        <a:effectLst/>
      </p:bgPr>
    </p:bg>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Lektionstillfällets mål och metod</a:t>
            </a:r>
          </a:p>
        </p:txBody>
      </p:sp>
      <p:sp>
        <p:nvSpPr>
          <p:cNvPr id="3" name="Platshållare för innehåll 2"/>
          <p:cNvSpPr>
            <a:spLocks noGrp="1"/>
          </p:cNvSpPr>
          <p:nvPr>
            <p:ph idx="1"/>
          </p:nvPr>
        </p:nvSpPr>
        <p:spPr/>
        <p:txBody>
          <a:bodyPr>
            <a:normAutofit lnSpcReduction="10000"/>
          </a:bodyPr>
          <a:lstStyle/>
          <a:p>
            <a:pPr marL="0" indent="0">
              <a:buNone/>
            </a:pPr>
            <a:r>
              <a:rPr lang="sv-SE" b="1" dirty="0"/>
              <a:t>Mål med lektionen:</a:t>
            </a:r>
          </a:p>
          <a:p>
            <a:r>
              <a:rPr lang="sv-SE" dirty="0"/>
              <a:t>Få en bättre förståelse för objektorienterad programmering</a:t>
            </a:r>
          </a:p>
          <a:p>
            <a:r>
              <a:rPr lang="sv-SE" dirty="0"/>
              <a:t>Få en djupare bild av hur man tvättar data med </a:t>
            </a:r>
            <a:r>
              <a:rPr lang="sv-SE" dirty="0" err="1"/>
              <a:t>Python</a:t>
            </a:r>
            <a:endParaRPr lang="sv-SE" dirty="0"/>
          </a:p>
          <a:p>
            <a:pPr marL="0" indent="0">
              <a:buNone/>
            </a:pPr>
            <a:endParaRPr lang="sv-SE" dirty="0"/>
          </a:p>
          <a:p>
            <a:pPr marL="0" indent="0">
              <a:buNone/>
            </a:pPr>
            <a:r>
              <a:rPr lang="sv-SE" b="1" dirty="0"/>
              <a:t>Lektionens arbetsmetoder:</a:t>
            </a:r>
          </a:p>
          <a:p>
            <a:r>
              <a:rPr lang="sv-SE" dirty="0"/>
              <a:t>Föreläsning</a:t>
            </a:r>
          </a:p>
          <a:p>
            <a:r>
              <a:rPr lang="sv-SE" dirty="0"/>
              <a:t>Exempelkod</a:t>
            </a:r>
          </a:p>
          <a:p>
            <a:r>
              <a:rPr lang="sv-SE" dirty="0"/>
              <a:t>Övningar</a:t>
            </a:r>
          </a:p>
          <a:p>
            <a:r>
              <a:rPr lang="sv-SE" dirty="0"/>
              <a:t>Diskussion</a:t>
            </a:r>
          </a:p>
          <a:p>
            <a:pPr marL="0" indent="0">
              <a:buNone/>
            </a:pPr>
            <a:endParaRPr lang="sv-SE" dirty="0"/>
          </a:p>
        </p:txBody>
      </p:sp>
      <p:pic>
        <p:nvPicPr>
          <p:cNvPr id="5" name="Bildobjekt 4">
            <a:extLst>
              <a:ext uri="{FF2B5EF4-FFF2-40B4-BE49-F238E27FC236}">
                <a16:creationId xmlns:a16="http://schemas.microsoft.com/office/drawing/2014/main" id="{E3EEEDDE-5DFB-4B0D-81D0-EFE7216C63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Tree>
    <p:extLst>
      <p:ext uri="{BB962C8B-B14F-4D97-AF65-F5344CB8AC3E}">
        <p14:creationId xmlns:p14="http://schemas.microsoft.com/office/powerpoint/2010/main" val="37732803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a:t>Värden som saknas</a:t>
            </a:r>
          </a:p>
        </p:txBody>
      </p:sp>
      <p:sp>
        <p:nvSpPr>
          <p:cNvPr id="4" name="Text Placeholder 3">
            <a:extLst>
              <a:ext uri="{FF2B5EF4-FFF2-40B4-BE49-F238E27FC236}">
                <a16:creationId xmlns:a16="http://schemas.microsoft.com/office/drawing/2014/main" id="{59DC0D44-42DF-413B-9745-B50AD11B0283}"/>
              </a:ext>
            </a:extLst>
          </p:cNvPr>
          <p:cNvSpPr>
            <a:spLocks noGrp="1"/>
          </p:cNvSpPr>
          <p:nvPr>
            <p:ph type="body" idx="1"/>
          </p:nvPr>
        </p:nvSpPr>
        <p:spPr/>
        <p:txBody>
          <a:bodyPr/>
          <a:lstStyle/>
          <a:p>
            <a:endParaRPr lang="en-SG"/>
          </a:p>
        </p:txBody>
      </p:sp>
      <p:pic>
        <p:nvPicPr>
          <p:cNvPr id="8194" name="Picture 2" descr="https://cdn-images-1.medium.com/max/1600/0*wlRcCspEXuvanHPP.jpg">
            <a:extLst>
              <a:ext uri="{FF2B5EF4-FFF2-40B4-BE49-F238E27FC236}">
                <a16:creationId xmlns:a16="http://schemas.microsoft.com/office/drawing/2014/main" id="{CE02B39E-E3F0-4821-9253-3072FA633B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5653" y="1285359"/>
            <a:ext cx="79057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312642"/>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a:t>Felaktig typ</a:t>
            </a:r>
          </a:p>
        </p:txBody>
      </p:sp>
      <p:sp>
        <p:nvSpPr>
          <p:cNvPr id="4" name="Text Placeholder 3">
            <a:extLst>
              <a:ext uri="{FF2B5EF4-FFF2-40B4-BE49-F238E27FC236}">
                <a16:creationId xmlns:a16="http://schemas.microsoft.com/office/drawing/2014/main" id="{59DC0D44-42DF-413B-9745-B50AD11B0283}"/>
              </a:ext>
            </a:extLst>
          </p:cNvPr>
          <p:cNvSpPr>
            <a:spLocks noGrp="1"/>
          </p:cNvSpPr>
          <p:nvPr>
            <p:ph type="body" idx="1"/>
          </p:nvPr>
        </p:nvSpPr>
        <p:spPr/>
        <p:txBody>
          <a:bodyPr/>
          <a:lstStyle/>
          <a:p>
            <a:endParaRPr lang="en-SG"/>
          </a:p>
        </p:txBody>
      </p:sp>
      <p:pic>
        <p:nvPicPr>
          <p:cNvPr id="9218" name="Picture 2" descr="https://cdn-images-1.medium.com/max/1600/0*RPJE5nhrI0Kgu2ls.jpg">
            <a:extLst>
              <a:ext uri="{FF2B5EF4-FFF2-40B4-BE49-F238E27FC236}">
                <a16:creationId xmlns:a16="http://schemas.microsoft.com/office/drawing/2014/main" id="{A87CBC02-2373-4074-8261-7CF7319D78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7888" y="1252538"/>
            <a:ext cx="7896225" cy="435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476233"/>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
            <a:lum/>
          </a:blip>
          <a:srcRect/>
          <a:stretch>
            <a:fillRect t="-9000" b="-9000"/>
          </a:stretch>
        </a:blipFill>
        <a:effectLst/>
      </p:bgPr>
    </p:bg>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Summering av dagens lektion</a:t>
            </a:r>
          </a:p>
        </p:txBody>
      </p:sp>
      <p:sp>
        <p:nvSpPr>
          <p:cNvPr id="3" name="Platshållare för innehåll 2"/>
          <p:cNvSpPr>
            <a:spLocks noGrp="1"/>
          </p:cNvSpPr>
          <p:nvPr>
            <p:ph idx="1"/>
          </p:nvPr>
        </p:nvSpPr>
        <p:spPr>
          <a:xfrm>
            <a:off x="838200" y="1477108"/>
            <a:ext cx="10515600" cy="4903055"/>
          </a:xfrm>
        </p:spPr>
        <p:txBody>
          <a:bodyPr>
            <a:noAutofit/>
          </a:bodyPr>
          <a:lstStyle/>
          <a:p>
            <a:pPr lvl="1"/>
            <a:r>
              <a:rPr lang="sv-SE" sz="3200" dirty="0"/>
              <a:t>Mer OO programmering</a:t>
            </a:r>
          </a:p>
          <a:p>
            <a:pPr lvl="1"/>
            <a:r>
              <a:rPr lang="sv-SE" sz="3200" dirty="0"/>
              <a:t>Grundläggande exempel på hur man kan tvätta data i python</a:t>
            </a:r>
          </a:p>
          <a:p>
            <a:pPr lvl="1"/>
            <a:endParaRPr lang="sv-SE" sz="3200" dirty="0"/>
          </a:p>
        </p:txBody>
      </p:sp>
      <p:pic>
        <p:nvPicPr>
          <p:cNvPr id="6" name="Bildobjekt 5">
            <a:extLst>
              <a:ext uri="{FF2B5EF4-FFF2-40B4-BE49-F238E27FC236}">
                <a16:creationId xmlns:a16="http://schemas.microsoft.com/office/drawing/2014/main" id="{61AC0A41-6DD8-4BDC-B4FE-0025962B62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Tree>
    <p:extLst>
      <p:ext uri="{BB962C8B-B14F-4D97-AF65-F5344CB8AC3E}">
        <p14:creationId xmlns:p14="http://schemas.microsoft.com/office/powerpoint/2010/main" val="2505655817"/>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
            <a:lum/>
          </a:blip>
          <a:srcRect/>
          <a:stretch>
            <a:fillRect t="-9000" b="-9000"/>
          </a:stretch>
        </a:blipFill>
        <a:effectLst/>
      </p:bgPr>
    </p:bg>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Framåtblick inför nästa lektion</a:t>
            </a:r>
          </a:p>
        </p:txBody>
      </p:sp>
      <p:sp>
        <p:nvSpPr>
          <p:cNvPr id="3" name="Platshållare för innehåll 2"/>
          <p:cNvSpPr>
            <a:spLocks noGrp="1"/>
          </p:cNvSpPr>
          <p:nvPr>
            <p:ph idx="1"/>
          </p:nvPr>
        </p:nvSpPr>
        <p:spPr/>
        <p:txBody>
          <a:bodyPr/>
          <a:lstStyle/>
          <a:p>
            <a:r>
              <a:rPr lang="sv-SE" dirty="0"/>
              <a:t>Workshop hos ett företag från ledningsgruppen</a:t>
            </a:r>
          </a:p>
          <a:p>
            <a:endParaRPr lang="sv-SE" dirty="0"/>
          </a:p>
          <a:p>
            <a:pPr marL="457200" lvl="1" indent="0">
              <a:buNone/>
            </a:pPr>
            <a:endParaRPr lang="sv-SE" dirty="0"/>
          </a:p>
        </p:txBody>
      </p:sp>
      <p:pic>
        <p:nvPicPr>
          <p:cNvPr id="6" name="Bildobjekt 5">
            <a:extLst>
              <a:ext uri="{FF2B5EF4-FFF2-40B4-BE49-F238E27FC236}">
                <a16:creationId xmlns:a16="http://schemas.microsoft.com/office/drawing/2014/main" id="{3E875C30-CB53-4FD4-89EB-F6C5F7E9DB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Tree>
    <p:extLst>
      <p:ext uri="{BB962C8B-B14F-4D97-AF65-F5344CB8AC3E}">
        <p14:creationId xmlns:p14="http://schemas.microsoft.com/office/powerpoint/2010/main" val="309548062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Kort summering av föregående lektion/ev. lektioner</a:t>
            </a:r>
          </a:p>
        </p:txBody>
      </p:sp>
      <p:sp>
        <p:nvSpPr>
          <p:cNvPr id="3" name="Platshållare för innehåll 2"/>
          <p:cNvSpPr>
            <a:spLocks noGrp="1"/>
          </p:cNvSpPr>
          <p:nvPr>
            <p:ph idx="1"/>
          </p:nvPr>
        </p:nvSpPr>
        <p:spPr/>
        <p:txBody>
          <a:bodyPr/>
          <a:lstStyle/>
          <a:p>
            <a:pPr marL="0" indent="0">
              <a:buNone/>
            </a:pPr>
            <a:r>
              <a:rPr lang="sv-SE" b="1" dirty="0"/>
              <a:t>Föregående lektion:</a:t>
            </a:r>
          </a:p>
          <a:p>
            <a:r>
              <a:rPr lang="sv-SE" dirty="0"/>
              <a:t>Vi gick igenom </a:t>
            </a:r>
            <a:r>
              <a:rPr lang="sv-SE" dirty="0" err="1"/>
              <a:t>agila</a:t>
            </a:r>
            <a:r>
              <a:rPr lang="sv-SE" dirty="0"/>
              <a:t> arbetssätt</a:t>
            </a:r>
          </a:p>
          <a:p>
            <a:pPr marL="0" indent="0">
              <a:buNone/>
            </a:pPr>
            <a:endParaRPr lang="sv-SE" dirty="0"/>
          </a:p>
        </p:txBody>
      </p:sp>
      <p:pic>
        <p:nvPicPr>
          <p:cNvPr id="5" name="Bildobjekt 4">
            <a:extLst>
              <a:ext uri="{FF2B5EF4-FFF2-40B4-BE49-F238E27FC236}">
                <a16:creationId xmlns:a16="http://schemas.microsoft.com/office/drawing/2014/main" id="{B0D3ED3F-E1FE-46AE-BECD-3DF4A14A61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667" y="6176963"/>
            <a:ext cx="3390694" cy="389096"/>
          </a:xfrm>
          <a:prstGeom prst="rect">
            <a:avLst/>
          </a:prstGeom>
        </p:spPr>
      </p:pic>
    </p:spTree>
    <p:extLst>
      <p:ext uri="{BB962C8B-B14F-4D97-AF65-F5344CB8AC3E}">
        <p14:creationId xmlns:p14="http://schemas.microsoft.com/office/powerpoint/2010/main" val="23628785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a:xfrm>
            <a:off x="1466403" y="1618910"/>
            <a:ext cx="11360800" cy="763600"/>
          </a:xfrm>
        </p:spPr>
        <p:txBody>
          <a:bodyPr>
            <a:noAutofit/>
          </a:bodyPr>
          <a:lstStyle/>
          <a:p>
            <a:r>
              <a:rPr lang="sv-SE" sz="7200" i="1" dirty="0">
                <a:latin typeface="Avenir Next Condensed Heavy" panose="020B0906020202020204" pitchFamily="34" charset="0"/>
              </a:rPr>
              <a:t>Objektorienterad programmering</a:t>
            </a:r>
          </a:p>
        </p:txBody>
      </p:sp>
    </p:spTree>
    <p:extLst>
      <p:ext uri="{BB962C8B-B14F-4D97-AF65-F5344CB8AC3E}">
        <p14:creationId xmlns:p14="http://schemas.microsoft.com/office/powerpoint/2010/main" val="109551177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err="1"/>
              <a:t>Recap</a:t>
            </a:r>
            <a:r>
              <a:rPr lang="sv-SE" dirty="0"/>
              <a:t>: Vad är objektorientering?</a:t>
            </a:r>
          </a:p>
        </p:txBody>
      </p:sp>
      <p:sp>
        <p:nvSpPr>
          <p:cNvPr id="5" name="Platshållare för text 4">
            <a:extLst>
              <a:ext uri="{FF2B5EF4-FFF2-40B4-BE49-F238E27FC236}">
                <a16:creationId xmlns:a16="http://schemas.microsoft.com/office/drawing/2014/main" id="{5719F232-1038-4780-926B-5764D34955A5}"/>
              </a:ext>
            </a:extLst>
          </p:cNvPr>
          <p:cNvSpPr>
            <a:spLocks noGrp="1"/>
          </p:cNvSpPr>
          <p:nvPr>
            <p:ph type="body" idx="1"/>
          </p:nvPr>
        </p:nvSpPr>
        <p:spPr/>
        <p:txBody>
          <a:bodyPr spcFirstLastPara="1" vert="horz" wrap="square" lIns="91440" tIns="45720" rIns="91440" bIns="45720" rtlCol="0" anchor="t" anchorCtr="0">
            <a:normAutofit/>
          </a:bodyPr>
          <a:lstStyle/>
          <a:p>
            <a:pPr marL="457200" indent="-457200">
              <a:spcBef>
                <a:spcPts val="1000"/>
              </a:spcBef>
            </a:pPr>
            <a:r>
              <a:rPr lang="sv-SE" dirty="0"/>
              <a:t>Objektorientering handlar egentligen inte så mycket om programmering, utan just om hur man organiserar data.</a:t>
            </a:r>
          </a:p>
          <a:p>
            <a:pPr marL="457200" indent="-457200">
              <a:spcBef>
                <a:spcPts val="1000"/>
              </a:spcBef>
            </a:pPr>
            <a:r>
              <a:rPr lang="sv-SE" dirty="0"/>
              <a:t>Objektorienterade programmeringsspråk erbjuder alltså stöd för att tänka på det sättet – men bara för att det erbjuder stöd för det behöver det inte bli objektorienterat</a:t>
            </a:r>
          </a:p>
          <a:p>
            <a:pPr marL="457200" indent="-457200">
              <a:spcBef>
                <a:spcPts val="1000"/>
              </a:spcBef>
            </a:pPr>
            <a:r>
              <a:rPr lang="sv-SE" dirty="0"/>
              <a:t>Objektorientering är alltså ett visst tänk, inte ett programmeringsspråk</a:t>
            </a:r>
          </a:p>
          <a:p>
            <a:pPr marL="457200" indent="-457200">
              <a:spcBef>
                <a:spcPts val="1000"/>
              </a:spcBef>
            </a:pPr>
            <a:endParaRPr lang="sv-SE" dirty="0"/>
          </a:p>
        </p:txBody>
      </p:sp>
    </p:spTree>
    <p:extLst>
      <p:ext uri="{BB962C8B-B14F-4D97-AF65-F5344CB8AC3E}">
        <p14:creationId xmlns:p14="http://schemas.microsoft.com/office/powerpoint/2010/main" val="29464612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27000"/>
            <a:lum/>
          </a:blip>
          <a:srcRect/>
          <a:stretch>
            <a:fillRect t="-33000" b="-33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a:t>Vad är objektorienterad programmering?</a:t>
            </a:r>
          </a:p>
        </p:txBody>
      </p:sp>
      <p:sp>
        <p:nvSpPr>
          <p:cNvPr id="5" name="Platshållare för text 4">
            <a:extLst>
              <a:ext uri="{FF2B5EF4-FFF2-40B4-BE49-F238E27FC236}">
                <a16:creationId xmlns:a16="http://schemas.microsoft.com/office/drawing/2014/main" id="{5719F232-1038-4780-926B-5764D34955A5}"/>
              </a:ext>
            </a:extLst>
          </p:cNvPr>
          <p:cNvSpPr>
            <a:spLocks noGrp="1"/>
          </p:cNvSpPr>
          <p:nvPr>
            <p:ph type="body" idx="1"/>
          </p:nvPr>
        </p:nvSpPr>
        <p:spPr>
          <a:xfrm>
            <a:off x="415600" y="1536633"/>
            <a:ext cx="11360800" cy="5217802"/>
          </a:xfrm>
        </p:spPr>
        <p:txBody>
          <a:bodyPr spcFirstLastPara="1" vert="horz" wrap="square" lIns="91440" tIns="45720" rIns="91440" bIns="45720" rtlCol="0" anchor="t" anchorCtr="0">
            <a:normAutofit/>
          </a:bodyPr>
          <a:lstStyle/>
          <a:p>
            <a:pPr marL="457200" indent="-457200">
              <a:spcBef>
                <a:spcPts val="1000"/>
              </a:spcBef>
            </a:pPr>
            <a:r>
              <a:rPr lang="sv-SE" dirty="0"/>
              <a:t>Det är en programmeringsmetod i vilken ett program kan innehålla en varierande uppsättning objekt som interagerar med varandra. </a:t>
            </a:r>
          </a:p>
          <a:p>
            <a:r>
              <a:rPr lang="sv-SE" dirty="0"/>
              <a:t>Objekten skickar </a:t>
            </a:r>
            <a:r>
              <a:rPr lang="sv-SE" i="1" dirty="0"/>
              <a:t>meddelanden</a:t>
            </a:r>
            <a:r>
              <a:rPr lang="sv-SE" dirty="0"/>
              <a:t> till varandra</a:t>
            </a:r>
          </a:p>
          <a:p>
            <a:r>
              <a:rPr lang="sv-SE" dirty="0"/>
              <a:t>Varje objekt har sitt eget minne</a:t>
            </a:r>
          </a:p>
          <a:p>
            <a:r>
              <a:rPr lang="sv-SE" dirty="0"/>
              <a:t>Varje objekt är en instans av en </a:t>
            </a:r>
            <a:r>
              <a:rPr lang="sv-SE" dirty="0" err="1"/>
              <a:t>en</a:t>
            </a:r>
            <a:r>
              <a:rPr lang="sv-SE" dirty="0"/>
              <a:t> </a:t>
            </a:r>
            <a:r>
              <a:rPr lang="sv-SE" i="1" dirty="0"/>
              <a:t>klass</a:t>
            </a:r>
            <a:endParaRPr lang="sv-SE" dirty="0"/>
          </a:p>
          <a:p>
            <a:r>
              <a:rPr lang="sv-SE" dirty="0"/>
              <a:t>En klass representerar ett visst beteende—alla objekt som är instanser av samma klass kan utföra samma aktioner.</a:t>
            </a:r>
          </a:p>
          <a:p>
            <a:pPr marL="457200" indent="-457200">
              <a:spcBef>
                <a:spcPts val="1000"/>
              </a:spcBef>
            </a:pPr>
            <a:endParaRPr lang="sv-SE" dirty="0"/>
          </a:p>
          <a:p>
            <a:pPr marL="457200" indent="-457200">
              <a:spcBef>
                <a:spcPts val="1000"/>
              </a:spcBef>
            </a:pPr>
            <a:endParaRPr lang="sv-SE" dirty="0"/>
          </a:p>
        </p:txBody>
      </p:sp>
    </p:spTree>
    <p:extLst>
      <p:ext uri="{BB962C8B-B14F-4D97-AF65-F5344CB8AC3E}">
        <p14:creationId xmlns:p14="http://schemas.microsoft.com/office/powerpoint/2010/main" val="21241769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
            <a:lum/>
          </a:blip>
          <a:srcRect/>
          <a:stretch>
            <a:fillRect t="-9000" b="-9000"/>
          </a:stretch>
        </a:blipFill>
        <a:effectLst/>
      </p:bgPr>
    </p:bg>
    <p:spTree>
      <p:nvGrpSpPr>
        <p:cNvPr id="1" name=""/>
        <p:cNvGrpSpPr/>
        <p:nvPr/>
      </p:nvGrpSpPr>
      <p:grpSpPr>
        <a:xfrm>
          <a:off x="0" y="0"/>
          <a:ext cx="0" cy="0"/>
          <a:chOff x="0" y="0"/>
          <a:chExt cx="0" cy="0"/>
        </a:xfrm>
      </p:grpSpPr>
      <p:sp>
        <p:nvSpPr>
          <p:cNvPr id="5" name="Platshållare för text 4">
            <a:extLst>
              <a:ext uri="{FF2B5EF4-FFF2-40B4-BE49-F238E27FC236}">
                <a16:creationId xmlns:a16="http://schemas.microsoft.com/office/drawing/2014/main" id="{5719F232-1038-4780-926B-5764D34955A5}"/>
              </a:ext>
            </a:extLst>
          </p:cNvPr>
          <p:cNvSpPr>
            <a:spLocks noGrp="1"/>
          </p:cNvSpPr>
          <p:nvPr>
            <p:ph type="body" idx="1"/>
          </p:nvPr>
        </p:nvSpPr>
        <p:spPr/>
        <p:txBody>
          <a:bodyPr vert="horz" lIns="91440" tIns="45720" rIns="91440" bIns="45720" rtlCol="0">
            <a:normAutofit/>
          </a:bodyPr>
          <a:lstStyle/>
          <a:p>
            <a:pPr marL="457200" indent="-457200">
              <a:spcBef>
                <a:spcPts val="1000"/>
              </a:spcBef>
            </a:pPr>
            <a:r>
              <a:rPr lang="sv-SE" dirty="0"/>
              <a:t>I all typ av programmering så pratar vi om </a:t>
            </a:r>
            <a:r>
              <a:rPr lang="sv-SE" dirty="0" err="1"/>
              <a:t>modualisering</a:t>
            </a:r>
            <a:r>
              <a:rPr lang="sv-SE" dirty="0"/>
              <a:t> </a:t>
            </a:r>
          </a:p>
          <a:p>
            <a:pPr marL="457200" indent="-457200">
              <a:spcBef>
                <a:spcPts val="1000"/>
              </a:spcBef>
            </a:pPr>
            <a:r>
              <a:rPr lang="sv-SE" dirty="0"/>
              <a:t>Vi delar upp vårt program i mindre delar för att lösa deluppgifter istället för en stor uppgift </a:t>
            </a:r>
          </a:p>
        </p:txBody>
      </p:sp>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err="1"/>
              <a:t>Recap</a:t>
            </a:r>
            <a:r>
              <a:rPr lang="sv-SE" dirty="0"/>
              <a:t>: Modularisering </a:t>
            </a:r>
          </a:p>
        </p:txBody>
      </p:sp>
      <p:pic>
        <p:nvPicPr>
          <p:cNvPr id="3" name="Bildobjekt 2">
            <a:extLst>
              <a:ext uri="{FF2B5EF4-FFF2-40B4-BE49-F238E27FC236}">
                <a16:creationId xmlns:a16="http://schemas.microsoft.com/office/drawing/2014/main" id="{7EC77C4D-EA9A-428B-B636-2269620134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3604888"/>
            <a:ext cx="3366569" cy="1838324"/>
          </a:xfrm>
          <a:prstGeom prst="rect">
            <a:avLst/>
          </a:prstGeom>
        </p:spPr>
      </p:pic>
      <p:pic>
        <p:nvPicPr>
          <p:cNvPr id="6" name="Bildobjekt 5">
            <a:extLst>
              <a:ext uri="{FF2B5EF4-FFF2-40B4-BE49-F238E27FC236}">
                <a16:creationId xmlns:a16="http://schemas.microsoft.com/office/drawing/2014/main" id="{22A06EA8-8447-4059-839C-E8E5CB2DA5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6747" y="3428999"/>
            <a:ext cx="2713448" cy="2014213"/>
          </a:xfrm>
          <a:prstGeom prst="rect">
            <a:avLst/>
          </a:prstGeom>
        </p:spPr>
      </p:pic>
    </p:spTree>
    <p:extLst>
      <p:ext uri="{BB962C8B-B14F-4D97-AF65-F5344CB8AC3E}">
        <p14:creationId xmlns:p14="http://schemas.microsoft.com/office/powerpoint/2010/main" val="15526668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a:t>Hur delar vi upp det i olika moduler?</a:t>
            </a:r>
          </a:p>
        </p:txBody>
      </p:sp>
      <p:sp>
        <p:nvSpPr>
          <p:cNvPr id="5" name="Platshållare för text 4">
            <a:extLst>
              <a:ext uri="{FF2B5EF4-FFF2-40B4-BE49-F238E27FC236}">
                <a16:creationId xmlns:a16="http://schemas.microsoft.com/office/drawing/2014/main" id="{5719F232-1038-4780-926B-5764D34955A5}"/>
              </a:ext>
            </a:extLst>
          </p:cNvPr>
          <p:cNvSpPr>
            <a:spLocks noGrp="1"/>
          </p:cNvSpPr>
          <p:nvPr>
            <p:ph type="body" idx="1"/>
          </p:nvPr>
        </p:nvSpPr>
        <p:spPr/>
        <p:txBody>
          <a:bodyPr vert="horz" lIns="91440" tIns="45720" rIns="91440" bIns="45720" rtlCol="0">
            <a:normAutofit/>
          </a:bodyPr>
          <a:lstStyle/>
          <a:p>
            <a:r>
              <a:rPr lang="sv-SE" dirty="0"/>
              <a:t>Titta på </a:t>
            </a:r>
            <a:r>
              <a:rPr lang="sv-SE" b="1" dirty="0"/>
              <a:t>vad programmet gör</a:t>
            </a:r>
            <a:r>
              <a:rPr lang="sv-SE" dirty="0"/>
              <a:t>, alltså algoritmerna. Man delar upp den uppgift som programmet ska utföra i mindre steg, och de stegen blir moduler. </a:t>
            </a:r>
          </a:p>
          <a:p>
            <a:r>
              <a:rPr lang="sv-SE" dirty="0"/>
              <a:t>Titta på </a:t>
            </a:r>
            <a:r>
              <a:rPr lang="sv-SE" b="1" dirty="0"/>
              <a:t>de data som programmet arbetar med</a:t>
            </a:r>
            <a:r>
              <a:rPr lang="sv-SE" dirty="0"/>
              <a:t>. Det kan vara enkla saker som tal och strängar, men också mer komplexa saker som ofta motsvarar objekt i verkligheten: personer, flygplan, kurser vid ett universitet. Varje sådan sak, som till exempel den där personen där borta, och det där flygplanet som just flög förbi, kallas ett </a:t>
            </a:r>
            <a:r>
              <a:rPr lang="sv-SE" b="1" dirty="0"/>
              <a:t>objekt</a:t>
            </a:r>
            <a:r>
              <a:rPr lang="sv-SE" dirty="0"/>
              <a:t>, och varje typ av sak, till exempel "person" och "flygplan", kallas en </a:t>
            </a:r>
            <a:r>
              <a:rPr lang="sv-SE" b="1" dirty="0"/>
              <a:t>klass</a:t>
            </a:r>
            <a:r>
              <a:rPr lang="sv-SE" dirty="0"/>
              <a:t>.</a:t>
            </a:r>
          </a:p>
          <a:p>
            <a:endParaRPr lang="sv-SE" dirty="0"/>
          </a:p>
        </p:txBody>
      </p:sp>
      <p:pic>
        <p:nvPicPr>
          <p:cNvPr id="4" name="Bild 3" descr="Flygplan">
            <a:extLst>
              <a:ext uri="{FF2B5EF4-FFF2-40B4-BE49-F238E27FC236}">
                <a16:creationId xmlns:a16="http://schemas.microsoft.com/office/drawing/2014/main" id="{F40E60BC-383B-4957-81EE-7A78E5728D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33155">
            <a:off x="8574771" y="5254772"/>
            <a:ext cx="1260580" cy="1260580"/>
          </a:xfrm>
          <a:prstGeom prst="rect">
            <a:avLst/>
          </a:prstGeom>
        </p:spPr>
      </p:pic>
    </p:spTree>
    <p:extLst>
      <p:ext uri="{BB962C8B-B14F-4D97-AF65-F5344CB8AC3E}">
        <p14:creationId xmlns:p14="http://schemas.microsoft.com/office/powerpoint/2010/main" val="15956582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9000" b="-9000"/>
          </a:stretch>
        </a:blipFill>
        <a:effectLst/>
      </p:bgPr>
    </p:bg>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37DA1A6-1BD8-4E05-9048-99A9718C7812}"/>
              </a:ext>
            </a:extLst>
          </p:cNvPr>
          <p:cNvSpPr>
            <a:spLocks noGrp="1"/>
          </p:cNvSpPr>
          <p:nvPr>
            <p:ph type="title"/>
          </p:nvPr>
        </p:nvSpPr>
        <p:spPr/>
        <p:txBody>
          <a:bodyPr>
            <a:normAutofit fontScale="90000"/>
          </a:bodyPr>
          <a:lstStyle/>
          <a:p>
            <a:r>
              <a:rPr lang="sv-SE" dirty="0"/>
              <a:t>Vad är ett objekt?</a:t>
            </a:r>
          </a:p>
        </p:txBody>
      </p:sp>
      <p:sp>
        <p:nvSpPr>
          <p:cNvPr id="5" name="Platshållare för text 4">
            <a:extLst>
              <a:ext uri="{FF2B5EF4-FFF2-40B4-BE49-F238E27FC236}">
                <a16:creationId xmlns:a16="http://schemas.microsoft.com/office/drawing/2014/main" id="{5719F232-1038-4780-926B-5764D34955A5}"/>
              </a:ext>
            </a:extLst>
          </p:cNvPr>
          <p:cNvSpPr>
            <a:spLocks noGrp="1"/>
          </p:cNvSpPr>
          <p:nvPr>
            <p:ph type="body" idx="1"/>
          </p:nvPr>
        </p:nvSpPr>
        <p:spPr/>
        <p:txBody>
          <a:bodyPr spcFirstLastPara="1" vert="horz" wrap="square" lIns="91440" tIns="45720" rIns="91440" bIns="45720" rtlCol="0" anchor="t" anchorCtr="0">
            <a:normAutofit/>
          </a:bodyPr>
          <a:lstStyle/>
          <a:p>
            <a:pPr marL="457200" indent="-457200">
              <a:spcBef>
                <a:spcPts val="1000"/>
              </a:spcBef>
            </a:pPr>
            <a:r>
              <a:rPr lang="sv-SE" dirty="0"/>
              <a:t>Ett </a:t>
            </a:r>
            <a:r>
              <a:rPr lang="sv-SE" b="1" dirty="0"/>
              <a:t>objekt</a:t>
            </a:r>
            <a:r>
              <a:rPr lang="sv-SE" dirty="0"/>
              <a:t> motsvarar en sak som finns ute i verkligheten t ex ett hotellrum som du ska sova i för en natt och använda ett in/utcheckningssystem</a:t>
            </a:r>
          </a:p>
          <a:p>
            <a:pPr marL="457200" indent="-457200">
              <a:spcBef>
                <a:spcPts val="1000"/>
              </a:spcBef>
            </a:pPr>
            <a:r>
              <a:rPr lang="sv-SE" b="1" dirty="0"/>
              <a:t>Rummet</a:t>
            </a:r>
            <a:r>
              <a:rPr lang="sv-SE" dirty="0"/>
              <a:t> har ett antal egenskaper som beskrivs av dess attribut (storlek, typ, </a:t>
            </a:r>
            <a:r>
              <a:rPr lang="sv-SE" dirty="0" err="1"/>
              <a:t>sängtyp</a:t>
            </a:r>
            <a:r>
              <a:rPr lang="sv-SE" dirty="0"/>
              <a:t>, </a:t>
            </a:r>
            <a:r>
              <a:rPr lang="sv-SE" dirty="0" err="1"/>
              <a:t>etc</a:t>
            </a:r>
            <a:r>
              <a:rPr lang="sv-SE" dirty="0"/>
              <a:t>) och ett antal metoder som kan användas för att hämta eller ändra information</a:t>
            </a:r>
          </a:p>
          <a:p>
            <a:pPr marL="457200" indent="-457200">
              <a:spcBef>
                <a:spcPts val="1000"/>
              </a:spcBef>
            </a:pPr>
            <a:r>
              <a:rPr lang="sv-SE" dirty="0"/>
              <a:t>Ett </a:t>
            </a:r>
            <a:r>
              <a:rPr lang="sv-SE" b="1" dirty="0"/>
              <a:t>objekt</a:t>
            </a:r>
            <a:r>
              <a:rPr lang="sv-SE" dirty="0"/>
              <a:t> skapas av klasser</a:t>
            </a:r>
          </a:p>
        </p:txBody>
      </p:sp>
    </p:spTree>
    <p:extLst>
      <p:ext uri="{BB962C8B-B14F-4D97-AF65-F5344CB8AC3E}">
        <p14:creationId xmlns:p14="http://schemas.microsoft.com/office/powerpoint/2010/main" val="746606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6_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8492</TotalTime>
  <Words>802</Words>
  <Application>Microsoft Office PowerPoint</Application>
  <PresentationFormat>Widescreen</PresentationFormat>
  <Paragraphs>115</Paragraphs>
  <Slides>23</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Avenir Next</vt:lpstr>
      <vt:lpstr>Avenir Next Condensed Heavy</vt:lpstr>
      <vt:lpstr>Calibri</vt:lpstr>
      <vt:lpstr>Calibri Light</vt:lpstr>
      <vt:lpstr>medium-content-sans-serif-font</vt:lpstr>
      <vt:lpstr>medium-content-serif-font</vt:lpstr>
      <vt:lpstr>Menlo</vt:lpstr>
      <vt:lpstr>6_Office-tema</vt:lpstr>
      <vt:lpstr>Lektionstillfälle 11 Objektorienterat tänkade del 2  Utbildare: Christofer Österberg</vt:lpstr>
      <vt:lpstr>Lektionstillfällets mål och metod</vt:lpstr>
      <vt:lpstr>Kort summering av föregående lektion/ev. lektioner</vt:lpstr>
      <vt:lpstr>Objektorienterad programmering</vt:lpstr>
      <vt:lpstr>Recap: Vad är objektorientering?</vt:lpstr>
      <vt:lpstr>Vad är objektorienterad programmering?</vt:lpstr>
      <vt:lpstr>Recap: Modularisering </vt:lpstr>
      <vt:lpstr>Hur delar vi upp det i olika moduler?</vt:lpstr>
      <vt:lpstr>Vad är ett objekt?</vt:lpstr>
      <vt:lpstr>Vad är en klass?</vt:lpstr>
      <vt:lpstr>Övning i objektorienterat tänkande</vt:lpstr>
      <vt:lpstr>Övningar</vt:lpstr>
      <vt:lpstr>Varför tvätta data?</vt:lpstr>
      <vt:lpstr>Varför tvätta data?</vt:lpstr>
      <vt:lpstr>Tvätta data med Python</vt:lpstr>
      <vt:lpstr>Tvätta data med Python</vt:lpstr>
      <vt:lpstr>Tvätta data med Python</vt:lpstr>
      <vt:lpstr>Tvätta data med Python</vt:lpstr>
      <vt:lpstr>Värden som saknas</vt:lpstr>
      <vt:lpstr>Värden som saknas</vt:lpstr>
      <vt:lpstr>Felaktig typ</vt:lpstr>
      <vt:lpstr>Summering av dagens lektion</vt:lpstr>
      <vt:lpstr>Framåtblick inför nästa lektion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Lektionstillfälle 4 JavaScript  Utbildare: Caroline Jones</dc:title>
  <dc:creator>Caroline Jones</dc:creator>
  <cp:lastModifiedBy>Hanna Björkman</cp:lastModifiedBy>
  <cp:revision>96</cp:revision>
  <dcterms:created xsi:type="dcterms:W3CDTF">2019-03-13T14:11:43Z</dcterms:created>
  <dcterms:modified xsi:type="dcterms:W3CDTF">2019-05-08T12:33:48Z</dcterms:modified>
</cp:coreProperties>
</file>